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82" r:id="rId17"/>
    <p:sldId id="276" r:id="rId18"/>
    <p:sldId id="277" r:id="rId19"/>
    <p:sldId id="286" r:id="rId20"/>
    <p:sldId id="287" r:id="rId21"/>
    <p:sldId id="278" r:id="rId22"/>
    <p:sldId id="283" r:id="rId23"/>
    <p:sldId id="284" r:id="rId24"/>
    <p:sldId id="285" r:id="rId25"/>
    <p:sldId id="291" r:id="rId26"/>
    <p:sldId id="288" r:id="rId27"/>
    <p:sldId id="289" r:id="rId28"/>
    <p:sldId id="290" r:id="rId29"/>
    <p:sldId id="292" r:id="rId30"/>
    <p:sldId id="293" r:id="rId31"/>
    <p:sldId id="295" r:id="rId32"/>
    <p:sldId id="294" r:id="rId33"/>
    <p:sldId id="296" r:id="rId34"/>
    <p:sldId id="297" r:id="rId35"/>
    <p:sldId id="298" r:id="rId36"/>
    <p:sldId id="299" r:id="rId37"/>
    <p:sldId id="300" r:id="rId38"/>
    <p:sldId id="301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29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1143000"/>
            <a:ext cx="8153400" cy="511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9858" y="371602"/>
            <a:ext cx="7244283" cy="2477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699005"/>
            <a:ext cx="8529319" cy="2560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6572" rIns="0" bIns="0" rtlCol="0">
            <a:spAutoFit/>
          </a:bodyPr>
          <a:lstStyle/>
          <a:p>
            <a:pPr marL="443865">
              <a:lnSpc>
                <a:spcPct val="100000"/>
              </a:lnSpc>
            </a:pPr>
            <a:r>
              <a:rPr sz="4400" b="1" dirty="0">
                <a:latin typeface="Calibri"/>
                <a:cs typeface="Calibri"/>
              </a:rPr>
              <a:t>Unit 02: </a:t>
            </a:r>
            <a:r>
              <a:rPr sz="4400" b="1" spc="-45" dirty="0">
                <a:latin typeface="Calibri"/>
                <a:cs typeface="Calibri"/>
              </a:rPr>
              <a:t>Voltage </a:t>
            </a:r>
            <a:r>
              <a:rPr sz="4400" b="1" dirty="0">
                <a:latin typeface="Calibri"/>
                <a:cs typeface="Calibri"/>
              </a:rPr>
              <a:t>sag (6</a:t>
            </a:r>
            <a:r>
              <a:rPr sz="4400" b="1" spc="-4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hrs)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8125">
              <a:lnSpc>
                <a:spcPct val="100000"/>
              </a:lnSpc>
            </a:pPr>
            <a:r>
              <a:rPr spc="-10" dirty="0"/>
              <a:t>Origin </a:t>
            </a:r>
            <a:r>
              <a:rPr spc="-5" dirty="0"/>
              <a:t>of </a:t>
            </a:r>
            <a:r>
              <a:rPr spc="-20" dirty="0"/>
              <a:t>voltage </a:t>
            </a:r>
            <a:r>
              <a:rPr spc="-5" dirty="0"/>
              <a:t>sags and </a:t>
            </a:r>
            <a:r>
              <a:rPr spc="-10" dirty="0"/>
              <a:t>interruptions, </a:t>
            </a:r>
            <a:r>
              <a:rPr spc="-20" dirty="0"/>
              <a:t>voltage </a:t>
            </a:r>
            <a:r>
              <a:rPr spc="-10" dirty="0"/>
              <a:t>sag  characteristics- </a:t>
            </a:r>
            <a:r>
              <a:rPr spc="-5" dirty="0"/>
              <a:t>magnitude, </a:t>
            </a:r>
            <a:r>
              <a:rPr spc="-15" dirty="0"/>
              <a:t>duration, </a:t>
            </a:r>
            <a:r>
              <a:rPr spc="-5" dirty="0"/>
              <a:t>phase angle </a:t>
            </a:r>
            <a:r>
              <a:rPr spc="-10" dirty="0"/>
              <a:t>jump,  </a:t>
            </a:r>
            <a:r>
              <a:rPr spc="-15" dirty="0"/>
              <a:t>point </a:t>
            </a:r>
            <a:r>
              <a:rPr spc="-5" dirty="0"/>
              <a:t>on </a:t>
            </a:r>
            <a:r>
              <a:rPr spc="-30" dirty="0"/>
              <a:t>wave </a:t>
            </a:r>
            <a:r>
              <a:rPr spc="-10" dirty="0"/>
              <a:t>initiation </a:t>
            </a:r>
            <a:r>
              <a:rPr spc="-5" dirty="0"/>
              <a:t>and </a:t>
            </a:r>
            <a:r>
              <a:rPr spc="-40" dirty="0"/>
              <a:t>recovery, </a:t>
            </a:r>
            <a:r>
              <a:rPr spc="-10" dirty="0"/>
              <a:t>missing</a:t>
            </a:r>
            <a:r>
              <a:rPr spc="195" dirty="0"/>
              <a:t> </a:t>
            </a:r>
            <a:r>
              <a:rPr spc="-15" dirty="0"/>
              <a:t>voltage.</a:t>
            </a:r>
          </a:p>
          <a:p>
            <a:pPr marL="12700" marR="5080">
              <a:lnSpc>
                <a:spcPct val="100000"/>
              </a:lnSpc>
            </a:pPr>
            <a:r>
              <a:rPr spc="-15" dirty="0"/>
              <a:t>Area </a:t>
            </a:r>
            <a:r>
              <a:rPr spc="-5" dirty="0"/>
              <a:t>of </a:t>
            </a:r>
            <a:r>
              <a:rPr spc="-25" dirty="0"/>
              <a:t>vulnerability, </a:t>
            </a:r>
            <a:r>
              <a:rPr spc="-10" dirty="0"/>
              <a:t>equipment </a:t>
            </a:r>
            <a:r>
              <a:rPr spc="-15" dirty="0"/>
              <a:t>behaviour </a:t>
            </a:r>
            <a:r>
              <a:rPr spc="-10" dirty="0"/>
              <a:t>under </a:t>
            </a:r>
            <a:r>
              <a:rPr spc="-20" dirty="0"/>
              <a:t>voltage  </a:t>
            </a:r>
            <a:r>
              <a:rPr spc="5" dirty="0"/>
              <a:t>sag, </a:t>
            </a:r>
            <a:r>
              <a:rPr spc="-5" dirty="0"/>
              <a:t>ITIC curve, </a:t>
            </a:r>
            <a:r>
              <a:rPr spc="-20" dirty="0"/>
              <a:t>voltage </a:t>
            </a:r>
            <a:r>
              <a:rPr spc="-10" dirty="0"/>
              <a:t>sag monitoring </a:t>
            </a:r>
            <a:r>
              <a:rPr spc="-5" dirty="0"/>
              <a:t>and </a:t>
            </a:r>
            <a:r>
              <a:rPr spc="-15" dirty="0"/>
              <a:t>mitigation  </a:t>
            </a:r>
            <a:r>
              <a:rPr spc="-10" dirty="0"/>
              <a:t>techniques.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52400"/>
            <a:ext cx="8229600" cy="237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819400"/>
            <a:ext cx="83820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5943600"/>
            <a:ext cx="8839199" cy="914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04800"/>
            <a:ext cx="84582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04800"/>
            <a:ext cx="8762999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81000"/>
            <a:ext cx="87630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82296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01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915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1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8943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0350"/>
            <a:ext cx="79248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1602"/>
            <a:ext cx="8686800" cy="738664"/>
          </a:xfrm>
        </p:spPr>
        <p:txBody>
          <a:bodyPr/>
          <a:lstStyle/>
          <a:p>
            <a:r>
              <a:rPr lang="en-US" sz="2400" b="1" dirty="0" smtClean="0"/>
              <a:t>CBEMA and ITI Curves( Information Technology Industry counsel curve)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529319" cy="4001095"/>
          </a:xfrm>
        </p:spPr>
        <p:txBody>
          <a:bodyPr/>
          <a:lstStyle/>
          <a:p>
            <a:r>
              <a:rPr lang="en-US" sz="2000" dirty="0" smtClean="0"/>
              <a:t>The CBEMA organization has been replaced by ITI,10 and a modified curve has been developed that specifically applies to common 120-V computer</a:t>
            </a:r>
          </a:p>
          <a:p>
            <a:r>
              <a:rPr lang="en-US" sz="2000" dirty="0" smtClean="0"/>
              <a:t>equipment (see Fig. 2.16). The concept is similar to the CBEMA curve. Although developed for 120-V computer equipment, the curve has been applied to general power quality evaluation like its predecessor curve. Both curves are used as a reference in this book to define the withstand capability of various loads and devices for protection from power quality variations. For display of large quantities of power quality monitoring</a:t>
            </a:r>
          </a:p>
          <a:p>
            <a:r>
              <a:rPr lang="en-US" sz="2000" dirty="0" smtClean="0"/>
              <a:t>data, we frequently add a third axis to the plot to denote the number of events within a certain predefined cell of magnitude and duration. If restricted to just the two-dimensional views shown in Fig.</a:t>
            </a:r>
          </a:p>
          <a:p>
            <a:r>
              <a:rPr lang="en-US" sz="2000" dirty="0" smtClean="0"/>
              <a:t>2.16, the plot tends to turn into a solid mass of points over time, which</a:t>
            </a:r>
          </a:p>
          <a:p>
            <a:r>
              <a:rPr lang="en-US" sz="2000" dirty="0" smtClean="0"/>
              <a:t>is not useful.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504" rIns="0" bIns="0" rtlCol="0">
            <a:spAutoFit/>
          </a:bodyPr>
          <a:lstStyle/>
          <a:p>
            <a:pPr marL="295910">
              <a:lnSpc>
                <a:spcPct val="100000"/>
              </a:lnSpc>
            </a:pPr>
            <a:r>
              <a:rPr sz="4400" i="1" spc="-15" dirty="0">
                <a:latin typeface="Calibri"/>
                <a:cs typeface="Calibri"/>
              </a:rPr>
              <a:t>voltage </a:t>
            </a:r>
            <a:r>
              <a:rPr sz="4400" i="1" spc="-5" dirty="0">
                <a:latin typeface="Calibri"/>
                <a:cs typeface="Calibri"/>
              </a:rPr>
              <a:t>sag </a:t>
            </a:r>
            <a:r>
              <a:rPr sz="4400" i="1" dirty="0">
                <a:latin typeface="Calibri"/>
                <a:cs typeface="Calibri"/>
              </a:rPr>
              <a:t>and</a:t>
            </a:r>
            <a:r>
              <a:rPr sz="4400" i="1" spc="-15" dirty="0">
                <a:latin typeface="Calibri"/>
                <a:cs typeface="Calibri"/>
              </a:rPr>
              <a:t> </a:t>
            </a:r>
            <a:r>
              <a:rPr sz="4400" i="1" spc="-10" dirty="0">
                <a:latin typeface="Calibri"/>
                <a:cs typeface="Calibri"/>
              </a:rPr>
              <a:t>Interruptions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790"/>
            <a:ext cx="7979409" cy="429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0815" indent="-342900">
              <a:lnSpc>
                <a:spcPct val="9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 </a:t>
            </a:r>
            <a:r>
              <a:rPr sz="3000" i="1" u="heavy" spc="-10" dirty="0">
                <a:latin typeface="Calibri"/>
                <a:cs typeface="Calibri"/>
              </a:rPr>
              <a:t>voltage </a:t>
            </a:r>
            <a:r>
              <a:rPr sz="3000" i="1" u="heavy" spc="-5" dirty="0">
                <a:latin typeface="Calibri"/>
                <a:cs typeface="Calibri"/>
              </a:rPr>
              <a:t>sag </a:t>
            </a:r>
            <a:r>
              <a:rPr sz="3000" i="1" dirty="0">
                <a:latin typeface="Calibri"/>
                <a:cs typeface="Calibri"/>
              </a:rPr>
              <a:t>is a </a:t>
            </a:r>
            <a:r>
              <a:rPr sz="3000" i="1" spc="-5" dirty="0">
                <a:latin typeface="Calibri"/>
                <a:cs typeface="Calibri"/>
              </a:rPr>
              <a:t>short-duration (typically </a:t>
            </a:r>
            <a:r>
              <a:rPr sz="3000" i="1" dirty="0">
                <a:latin typeface="Calibri"/>
                <a:cs typeface="Calibri"/>
              </a:rPr>
              <a:t>0.5</a:t>
            </a:r>
            <a:r>
              <a:rPr sz="3000" i="1" spc="-200" dirty="0">
                <a:latin typeface="Calibri"/>
                <a:cs typeface="Calibri"/>
              </a:rPr>
              <a:t> </a:t>
            </a:r>
            <a:r>
              <a:rPr sz="3000" i="1" spc="-20" dirty="0">
                <a:latin typeface="Calibri"/>
                <a:cs typeface="Calibri"/>
              </a:rPr>
              <a:t>to  </a:t>
            </a:r>
            <a:r>
              <a:rPr sz="3000" i="1" dirty="0">
                <a:latin typeface="Calibri"/>
                <a:cs typeface="Calibri"/>
              </a:rPr>
              <a:t>30 </a:t>
            </a:r>
            <a:r>
              <a:rPr sz="3000" i="1" spc="-5" dirty="0">
                <a:latin typeface="Calibri"/>
                <a:cs typeface="Calibri"/>
              </a:rPr>
              <a:t>cycles) </a:t>
            </a:r>
            <a:r>
              <a:rPr sz="3000" i="1" dirty="0">
                <a:latin typeface="Calibri"/>
                <a:cs typeface="Calibri"/>
              </a:rPr>
              <a:t>reduction </a:t>
            </a:r>
            <a:r>
              <a:rPr sz="3000" dirty="0">
                <a:latin typeface="Calibri"/>
                <a:cs typeface="Calibri"/>
              </a:rPr>
              <a:t>in rms </a:t>
            </a:r>
            <a:r>
              <a:rPr sz="3000" spc="-15" dirty="0">
                <a:latin typeface="Calibri"/>
                <a:cs typeface="Calibri"/>
              </a:rPr>
              <a:t>voltage </a:t>
            </a:r>
            <a:r>
              <a:rPr sz="3000" spc="-5" dirty="0">
                <a:latin typeface="Calibri"/>
                <a:cs typeface="Calibri"/>
              </a:rPr>
              <a:t>caused </a:t>
            </a:r>
            <a:r>
              <a:rPr sz="3000" spc="-15" dirty="0">
                <a:latin typeface="Calibri"/>
                <a:cs typeface="Calibri"/>
              </a:rPr>
              <a:t>by  faults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power </a:t>
            </a:r>
            <a:r>
              <a:rPr sz="3000" spc="-25" dirty="0">
                <a:latin typeface="Calibri"/>
                <a:cs typeface="Calibri"/>
              </a:rPr>
              <a:t>system </a:t>
            </a:r>
            <a:r>
              <a:rPr sz="3000" dirty="0">
                <a:latin typeface="Calibri"/>
                <a:cs typeface="Calibri"/>
              </a:rPr>
              <a:t>and the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starting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60"/>
              </a:spcBef>
            </a:pP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large </a:t>
            </a:r>
            <a:r>
              <a:rPr sz="3000" dirty="0">
                <a:latin typeface="Calibri"/>
                <a:cs typeface="Calibri"/>
              </a:rPr>
              <a:t>loads, </a:t>
            </a:r>
            <a:r>
              <a:rPr sz="3000" spc="-5" dirty="0">
                <a:latin typeface="Calibri"/>
                <a:cs typeface="Calibri"/>
              </a:rPr>
              <a:t>such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motors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u="heavy" spc="-10" dirty="0">
                <a:latin typeface="Calibri"/>
                <a:cs typeface="Calibri"/>
              </a:rPr>
              <a:t>Momentary interruptions </a:t>
            </a:r>
            <a:r>
              <a:rPr sz="3000" spc="-10" dirty="0">
                <a:latin typeface="Calibri"/>
                <a:cs typeface="Calibri"/>
              </a:rPr>
              <a:t>(typically </a:t>
            </a:r>
            <a:r>
              <a:rPr sz="3000" spc="-5" dirty="0">
                <a:latin typeface="Calibri"/>
                <a:cs typeface="Calibri"/>
              </a:rPr>
              <a:t>no </a:t>
            </a:r>
            <a:r>
              <a:rPr sz="3000" spc="-10" dirty="0">
                <a:latin typeface="Calibri"/>
                <a:cs typeface="Calibri"/>
              </a:rPr>
              <a:t>more </a:t>
            </a:r>
            <a:r>
              <a:rPr sz="3000" dirty="0">
                <a:latin typeface="Calibri"/>
                <a:cs typeface="Calibri"/>
              </a:rPr>
              <a:t>than  2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5 </a:t>
            </a:r>
            <a:r>
              <a:rPr sz="3000" spc="-5" dirty="0">
                <a:latin typeface="Calibri"/>
                <a:cs typeface="Calibri"/>
              </a:rPr>
              <a:t>s) </a:t>
            </a:r>
            <a:r>
              <a:rPr sz="3000" spc="-10" dirty="0">
                <a:latin typeface="Calibri"/>
                <a:cs typeface="Calibri"/>
              </a:rPr>
              <a:t>cause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5" dirty="0">
                <a:latin typeface="Calibri"/>
                <a:cs typeface="Calibri"/>
              </a:rPr>
              <a:t>complete </a:t>
            </a:r>
            <a:r>
              <a:rPr sz="3000" dirty="0">
                <a:latin typeface="Calibri"/>
                <a:cs typeface="Calibri"/>
              </a:rPr>
              <a:t>loss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voltage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are 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common result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the actions </a:t>
            </a:r>
            <a:r>
              <a:rPr sz="3000" spc="-25" dirty="0">
                <a:latin typeface="Calibri"/>
                <a:cs typeface="Calibri"/>
              </a:rPr>
              <a:t>taken </a:t>
            </a:r>
            <a:r>
              <a:rPr sz="3000" spc="-10" dirty="0">
                <a:latin typeface="Calibri"/>
                <a:cs typeface="Calibri"/>
              </a:rPr>
              <a:t>by </a:t>
            </a:r>
            <a:r>
              <a:rPr sz="3000" spc="-5" dirty="0">
                <a:latin typeface="Calibri"/>
                <a:cs typeface="Calibri"/>
              </a:rPr>
              <a:t>utilities 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clear </a:t>
            </a:r>
            <a:r>
              <a:rPr sz="3000" spc="-15" dirty="0">
                <a:latin typeface="Calibri"/>
                <a:cs typeface="Calibri"/>
              </a:rPr>
              <a:t>transient faults </a:t>
            </a:r>
            <a:r>
              <a:rPr sz="3000" spc="-5" dirty="0">
                <a:latin typeface="Calibri"/>
                <a:cs typeface="Calibri"/>
              </a:rPr>
              <a:t>on their </a:t>
            </a:r>
            <a:r>
              <a:rPr sz="3000" spc="-20" dirty="0">
                <a:latin typeface="Calibri"/>
                <a:cs typeface="Calibri"/>
              </a:rPr>
              <a:t>systems.  </a:t>
            </a:r>
            <a:r>
              <a:rPr sz="3000" spc="-10" dirty="0">
                <a:latin typeface="Calibri"/>
                <a:cs typeface="Calibri"/>
              </a:rPr>
              <a:t>Sustained interruptions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longer </a:t>
            </a:r>
            <a:r>
              <a:rPr sz="3000" dirty="0">
                <a:latin typeface="Calibri"/>
                <a:cs typeface="Calibri"/>
              </a:rPr>
              <a:t>than 1 min </a:t>
            </a:r>
            <a:r>
              <a:rPr sz="3000" spc="-15" dirty="0">
                <a:latin typeface="Calibri"/>
                <a:cs typeface="Calibri"/>
              </a:rPr>
              <a:t>are  generally </a:t>
            </a:r>
            <a:r>
              <a:rPr sz="3000" spc="-5" dirty="0">
                <a:latin typeface="Calibri"/>
                <a:cs typeface="Calibri"/>
              </a:rPr>
              <a:t>due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permanent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faults.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Voltage sag monitoring and mitigation techniques.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Solutions to improve the reliability and performance of a process </a:t>
            </a:r>
            <a:r>
              <a:rPr lang="en-US" sz="2800" dirty="0" smtClean="0"/>
              <a:t>or facility </a:t>
            </a:r>
            <a:r>
              <a:rPr lang="en-US" sz="2800" dirty="0" smtClean="0"/>
              <a:t>can be applied at many different levels. The different technologies available should be evaluated based on the specific requirements of the process </a:t>
            </a:r>
            <a:r>
              <a:rPr lang="en-US" sz="2800" u="sng" dirty="0" smtClean="0"/>
              <a:t>to determine the optimum solution for improving the overall voltage sag performance</a:t>
            </a:r>
            <a:endParaRPr lang="en-US" sz="2800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763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Ferroresonant</a:t>
            </a:r>
            <a:r>
              <a:rPr lang="en-US" sz="2800" b="1" dirty="0" smtClean="0"/>
              <a:t> transformers</a:t>
            </a:r>
          </a:p>
          <a:p>
            <a:r>
              <a:rPr lang="en-US" sz="2400" dirty="0" smtClean="0"/>
              <a:t>1.Ferroresonant transformers, also called constant-voltage transformers (CVTs), can handle most voltage sag conditions.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17526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2. </a:t>
            </a:r>
            <a:r>
              <a:rPr lang="en-US" sz="2400" dirty="0" err="1" smtClean="0">
                <a:latin typeface="+mj-lt"/>
              </a:rPr>
              <a:t>Ferroresonant</a:t>
            </a:r>
            <a:r>
              <a:rPr lang="en-US" sz="2400" dirty="0" smtClean="0">
                <a:latin typeface="+mj-lt"/>
              </a:rPr>
              <a:t> transformers are basically 1:1 transformers which are excited high on their saturation curves, thereby providing an output voltage which is not significantly affected by input voltage variations.</a:t>
            </a:r>
          </a:p>
          <a:p>
            <a:r>
              <a:rPr lang="en-US" sz="2400" dirty="0" smtClean="0"/>
              <a:t>3. CVTs are especially attractive for constant, low-power loads.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858" y="371602"/>
            <a:ext cx="7244283" cy="615553"/>
          </a:xfrm>
        </p:spPr>
        <p:txBody>
          <a:bodyPr/>
          <a:lstStyle/>
          <a:p>
            <a:r>
              <a:rPr lang="en-US" dirty="0" smtClean="0"/>
              <a:t>Circuit Diagram of CVT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43013"/>
            <a:ext cx="8382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Figure 3.15 shows the voltage sag ride-through improvement of a process controller fed from a 120-VAferroresonant transformer. With the CVT, the process controller can ride through a voltage sag down to 30 percent of nominal, as opposed to 82 percent without one. Notice how the ride-through capability is held constant at a certain level. The reason for this is the small power requirement of the process controller, only 15 VA.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95600"/>
            <a:ext cx="6848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685800"/>
            <a:ext cx="8529319" cy="2585323"/>
          </a:xfrm>
        </p:spPr>
        <p:txBody>
          <a:bodyPr/>
          <a:lstStyle/>
          <a:p>
            <a:r>
              <a:rPr lang="en-US" b="1" dirty="0" smtClean="0"/>
              <a:t>2 Magnetic synthesizers</a:t>
            </a:r>
          </a:p>
          <a:p>
            <a:r>
              <a:rPr lang="en-US" dirty="0" smtClean="0"/>
              <a:t>1. Magnetic synthesizers use a similar operating principle to CVTs except they are three-phase devices and take advantage of the three-phase </a:t>
            </a:r>
            <a:r>
              <a:rPr lang="en-US" dirty="0" err="1" smtClean="0"/>
              <a:t>magnetics</a:t>
            </a:r>
            <a:r>
              <a:rPr lang="en-US" dirty="0" smtClean="0"/>
              <a:t> to provide improved voltage sag support and regulation for three-phase loads.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276600"/>
            <a:ext cx="60388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529319" cy="2560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They are applicable over a size range from about 15 to 200 </a:t>
            </a:r>
            <a:r>
              <a:rPr lang="en-US" sz="2800" dirty="0" err="1" smtClean="0"/>
              <a:t>kVA</a:t>
            </a:r>
            <a:r>
              <a:rPr lang="en-US" sz="2800" dirty="0" smtClean="0"/>
              <a:t> and are typically applied for process loads of larger computer systems where voltage sags or steady-state voltage variations are important issues.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529319" cy="2154436"/>
          </a:xfrm>
        </p:spPr>
        <p:txBody>
          <a:bodyPr/>
          <a:lstStyle/>
          <a:p>
            <a:r>
              <a:rPr lang="en-US" b="1" dirty="0" smtClean="0"/>
              <a:t>3. Active series compensators</a:t>
            </a:r>
          </a:p>
          <a:p>
            <a:r>
              <a:rPr lang="en-US" dirty="0" smtClean="0"/>
              <a:t>Advances in power electronic technologies and new topologies for these devices have resulted in new options for providing voltage sag </a:t>
            </a:r>
            <a:r>
              <a:rPr lang="en-US" dirty="0" err="1" smtClean="0"/>
              <a:t>ridethrough</a:t>
            </a:r>
            <a:r>
              <a:rPr lang="en-US" dirty="0" smtClean="0"/>
              <a:t> support to critical loads.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8529319" cy="3447098"/>
          </a:xfrm>
        </p:spPr>
        <p:txBody>
          <a:bodyPr/>
          <a:lstStyle/>
          <a:p>
            <a:r>
              <a:rPr lang="en-US" dirty="0" smtClean="0"/>
              <a:t>One of the important new options is a device that can boost the voltage by injecting a voltage in series with</a:t>
            </a:r>
          </a:p>
          <a:p>
            <a:r>
              <a:rPr lang="en-US" dirty="0" smtClean="0"/>
              <a:t>the remaining voltage during a voltage sag condition. These are referred to as </a:t>
            </a:r>
            <a:r>
              <a:rPr lang="en-US" i="1" dirty="0" smtClean="0"/>
              <a:t>active series compensation devices. They are available in </a:t>
            </a:r>
            <a:r>
              <a:rPr lang="en-US" dirty="0" smtClean="0"/>
              <a:t>size ranges from small single-phase devices (1 to 5 </a:t>
            </a:r>
            <a:r>
              <a:rPr lang="en-US" dirty="0" err="1" smtClean="0"/>
              <a:t>kVA</a:t>
            </a:r>
            <a:r>
              <a:rPr lang="en-US" dirty="0" smtClean="0"/>
              <a:t>) to very large devices that can be applied on the medium-voltage systems (2 </a:t>
            </a:r>
            <a:r>
              <a:rPr lang="en-US" dirty="0" err="1" smtClean="0"/>
              <a:t>MVAand</a:t>
            </a:r>
            <a:endParaRPr lang="en-US" dirty="0" smtClean="0"/>
          </a:p>
          <a:p>
            <a:r>
              <a:rPr lang="en-US" dirty="0" smtClean="0"/>
              <a:t>larger).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38600"/>
            <a:ext cx="66579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52800"/>
            <a:ext cx="784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685800"/>
            <a:ext cx="139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Standby UPS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62400"/>
            <a:ext cx="701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0"/>
            <a:ext cx="8077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148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42925"/>
            <a:ext cx="66294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57200"/>
            <a:ext cx="891539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590800"/>
            <a:ext cx="8686799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600" spc="-5" dirty="0">
                <a:latin typeface="Cambria"/>
                <a:cs typeface="Cambria"/>
              </a:rPr>
              <a:t>Explanation </a:t>
            </a:r>
            <a:r>
              <a:rPr sz="3600" dirty="0">
                <a:latin typeface="Cambria"/>
                <a:cs typeface="Cambria"/>
              </a:rPr>
              <a:t>of </a:t>
            </a:r>
            <a:r>
              <a:rPr sz="3600" spc="-30" dirty="0">
                <a:latin typeface="Cambria"/>
                <a:cs typeface="Cambria"/>
              </a:rPr>
              <a:t>SAG </a:t>
            </a:r>
            <a:r>
              <a:rPr sz="3600" spc="-5" dirty="0">
                <a:latin typeface="Cambria"/>
                <a:cs typeface="Cambria"/>
              </a:rPr>
              <a:t>and</a:t>
            </a:r>
            <a:r>
              <a:rPr sz="360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Interruption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1214438"/>
            <a:ext cx="73723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137"/>
            <a:ext cx="9144000" cy="618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90512"/>
            <a:ext cx="8915399" cy="627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561" y="203961"/>
            <a:ext cx="7886700" cy="125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Sensitivity of </a:t>
            </a:r>
            <a:r>
              <a:rPr sz="4000" spc="-15" dirty="0">
                <a:latin typeface="Calibri"/>
                <a:cs typeface="Calibri"/>
              </a:rPr>
              <a:t>Equipments according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to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spc="-10" dirty="0">
                <a:latin typeface="Calibri"/>
                <a:cs typeface="Calibri"/>
              </a:rPr>
              <a:t>location </a:t>
            </a:r>
            <a:r>
              <a:rPr sz="4000" spc="-5" dirty="0">
                <a:latin typeface="Calibri"/>
                <a:cs typeface="Calibri"/>
              </a:rPr>
              <a:t>of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Fault.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390650"/>
            <a:ext cx="8458200" cy="523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705</Words>
  <Application>Microsoft Office PowerPoint</Application>
  <PresentationFormat>On-screen Show (4:3)</PresentationFormat>
  <Paragraphs>33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Unit 02: Voltage sag (6 hrs)</vt:lpstr>
      <vt:lpstr>voltage sag and Interruptions</vt:lpstr>
      <vt:lpstr>Slide 3</vt:lpstr>
      <vt:lpstr>Slide 4</vt:lpstr>
      <vt:lpstr>Slide 5</vt:lpstr>
      <vt:lpstr>Explanation of SAG and Interruption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CBEMA and ITI Curves( Information Technology Industry counsel curve) </vt:lpstr>
      <vt:lpstr>Slide 20</vt:lpstr>
      <vt:lpstr>Slide 21</vt:lpstr>
      <vt:lpstr>Slide 22</vt:lpstr>
      <vt:lpstr>Circuit Diagram of CVT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02: Voltage sag (6 hrs)</dc:title>
  <dc:creator>ELECT</dc:creator>
  <cp:lastModifiedBy>Somnath</cp:lastModifiedBy>
  <cp:revision>29</cp:revision>
  <dcterms:created xsi:type="dcterms:W3CDTF">2017-07-05T05:00:42Z</dcterms:created>
  <dcterms:modified xsi:type="dcterms:W3CDTF">2017-07-11T05:24:52Z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2017-07-05T00:00:00Z</vt:filetime>
  </property>
</Properties>
</file>