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307" r:id="rId44"/>
    <p:sldId id="299" r:id="rId45"/>
    <p:sldId id="300" r:id="rId46"/>
    <p:sldId id="301" r:id="rId47"/>
    <p:sldId id="302" r:id="rId48"/>
    <p:sldId id="303" r:id="rId49"/>
    <p:sldId id="304" r:id="rId50"/>
    <p:sldId id="305" r:id="rId51"/>
    <p:sldId id="306" r:id="rId52"/>
    <p:sldId id="308" r:id="rId53"/>
    <p:sldId id="309" r:id="rId54"/>
    <p:sldId id="310" r:id="rId55"/>
    <p:sldId id="311" r:id="rId56"/>
    <p:sldId id="312" r:id="rId57"/>
    <p:sldId id="313" r:id="rId58"/>
    <p:sldId id="314" r:id="rId59"/>
    <p:sldId id="315" r:id="rId60"/>
    <p:sldId id="316" r:id="rId61"/>
    <p:sldId id="317" r:id="rId62"/>
    <p:sldId id="318" r:id="rId63"/>
    <p:sldId id="320" r:id="rId64"/>
    <p:sldId id="319"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574" autoAdjust="0"/>
  </p:normalViewPr>
  <p:slideViewPr>
    <p:cSldViewPr>
      <p:cViewPr>
        <p:scale>
          <a:sx n="50" d="100"/>
          <a:sy n="50" d="100"/>
        </p:scale>
        <p:origin x="-1267" y="-91"/>
      </p:cViewPr>
      <p:guideLst>
        <p:guide orient="horz" pos="2160"/>
        <p:guide pos="2880"/>
      </p:guideLst>
    </p:cSldViewPr>
  </p:slideViewPr>
  <p:outlineViewPr>
    <p:cViewPr>
      <p:scale>
        <a:sx n="33" d="100"/>
        <a:sy n="33" d="100"/>
      </p:scale>
      <p:origin x="53" y="38885"/>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BB67B5A-D120-4A3B-B90D-9B71F8489784}" type="datetimeFigureOut">
              <a:rPr lang="en-US" smtClean="0"/>
              <a:pPr/>
              <a:t>07-Sep-17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6868E-E3D4-4E24-83ED-F9D538261CF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B67B5A-D120-4A3B-B90D-9B71F8489784}" type="datetimeFigureOut">
              <a:rPr lang="en-US" smtClean="0"/>
              <a:pPr/>
              <a:t>07-Sep-17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6868E-E3D4-4E24-83ED-F9D538261CF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B67B5A-D120-4A3B-B90D-9B71F8489784}" type="datetimeFigureOut">
              <a:rPr lang="en-US" smtClean="0"/>
              <a:pPr/>
              <a:t>07-Sep-17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6868E-E3D4-4E24-83ED-F9D538261CF0}" type="slidenum">
              <a:rPr lang="en-US" smtClean="0"/>
              <a:pPr/>
              <a:t>‹#›</a:t>
            </a:fld>
            <a:endParaRPr lang="en-US"/>
          </a:p>
        </p:txBody>
      </p:sp>
      <p:sp>
        <p:nvSpPr>
          <p:cNvPr id="20" name="TextBox 19"/>
          <p:cNvSpPr txBox="1"/>
          <p:nvPr/>
        </p:nvSpPr>
        <p:spPr>
          <a:xfrm>
            <a:off x="406403" y="790378"/>
            <a:ext cx="4572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886556"/>
            <a:ext cx="4572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B67B5A-D120-4A3B-B90D-9B71F8489784}" type="datetimeFigureOut">
              <a:rPr lang="en-US" smtClean="0"/>
              <a:pPr/>
              <a:t>07-Sep-17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6868E-E3D4-4E24-83ED-F9D538261CF0}"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B67B5A-D120-4A3B-B90D-9B71F8489784}" type="datetimeFigureOut">
              <a:rPr lang="en-US" smtClean="0"/>
              <a:pPr/>
              <a:t>07-Sep-17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6868E-E3D4-4E24-83ED-F9D538261CF0}" type="slidenum">
              <a:rPr lang="en-US" smtClean="0"/>
              <a:pPr/>
              <a:t>‹#›</a:t>
            </a:fld>
            <a:endParaRPr lang="en-US"/>
          </a:p>
        </p:txBody>
      </p:sp>
      <p:sp>
        <p:nvSpPr>
          <p:cNvPr id="24" name="TextBox 23"/>
          <p:cNvSpPr txBox="1"/>
          <p:nvPr/>
        </p:nvSpPr>
        <p:spPr>
          <a:xfrm>
            <a:off x="406403" y="790378"/>
            <a:ext cx="4572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886556"/>
            <a:ext cx="4572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B67B5A-D120-4A3B-B90D-9B71F8489784}" type="datetimeFigureOut">
              <a:rPr lang="en-US" smtClean="0"/>
              <a:pPr/>
              <a:t>07-Sep-17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6868E-E3D4-4E24-83ED-F9D538261CF0}"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B67B5A-D120-4A3B-B90D-9B71F8489784}" type="datetimeFigureOut">
              <a:rPr lang="en-US" smtClean="0"/>
              <a:pPr/>
              <a:t>07-Sep-17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6868E-E3D4-4E24-83ED-F9D538261CF0}"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B67B5A-D120-4A3B-B90D-9B71F8489784}" type="datetimeFigureOut">
              <a:rPr lang="en-US" smtClean="0"/>
              <a:pPr/>
              <a:t>07-Sep-17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6868E-E3D4-4E24-83ED-F9D538261CF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B67B5A-D120-4A3B-B90D-9B71F8489784}" type="datetimeFigureOut">
              <a:rPr lang="en-US" smtClean="0"/>
              <a:pPr/>
              <a:t>07-Sep-17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6868E-E3D4-4E24-83ED-F9D538261CF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B67B5A-D120-4A3B-B90D-9B71F8489784}" type="datetimeFigureOut">
              <a:rPr lang="en-US" smtClean="0"/>
              <a:pPr/>
              <a:t>07-Sep-17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6868E-E3D4-4E24-83ED-F9D538261CF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B67B5A-D120-4A3B-B90D-9B71F8489784}" type="datetimeFigureOut">
              <a:rPr lang="en-US" smtClean="0"/>
              <a:pPr/>
              <a:t>07-Sep-17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66868E-E3D4-4E24-83ED-F9D538261CF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BB67B5A-D120-4A3B-B90D-9B71F8489784}" type="datetimeFigureOut">
              <a:rPr lang="en-US" smtClean="0"/>
              <a:pPr/>
              <a:t>07-Sep-17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66868E-E3D4-4E24-83ED-F9D538261CF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BB67B5A-D120-4A3B-B90D-9B71F8489784}" type="datetimeFigureOut">
              <a:rPr lang="en-US" smtClean="0"/>
              <a:pPr/>
              <a:t>07-Sep-17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66868E-E3D4-4E24-83ED-F9D538261CF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67B5A-D120-4A3B-B90D-9B71F8489784}" type="datetimeFigureOut">
              <a:rPr lang="en-US" smtClean="0"/>
              <a:pPr/>
              <a:t>07-Sep-17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66868E-E3D4-4E24-83ED-F9D538261CF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67B5A-D120-4A3B-B90D-9B71F8489784}" type="datetimeFigureOut">
              <a:rPr lang="en-US" smtClean="0"/>
              <a:pPr/>
              <a:t>07-Sep-17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66868E-E3D4-4E24-83ED-F9D538261CF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67B5A-D120-4A3B-B90D-9B71F8489784}" type="datetimeFigureOut">
              <a:rPr lang="en-US" smtClean="0"/>
              <a:pPr/>
              <a:t>07-Sep-17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66868E-E3D4-4E24-83ED-F9D538261CF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BB67B5A-D120-4A3B-B90D-9B71F8489784}" type="datetimeFigureOut">
              <a:rPr lang="en-US" smtClean="0"/>
              <a:pPr/>
              <a:t>07-Sep-17</a:t>
            </a:fld>
            <a:endParaRPr lang="en-US"/>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900">
                <a:solidFill>
                  <a:schemeClr val="accent1"/>
                </a:solidFill>
              </a:defRPr>
            </a:lvl1pPr>
          </a:lstStyle>
          <a:p>
            <a:fld id="{9966868E-E3D4-4E24-83ED-F9D538261CF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p:spPr>
        <p:txBody>
          <a:bodyPr/>
          <a:lstStyle/>
          <a:p>
            <a:pPr algn="ctr"/>
            <a:r>
              <a:rPr lang="en-US" b="1" dirty="0" smtClean="0"/>
              <a:t>Unit No.4 </a:t>
            </a:r>
            <a:r>
              <a:rPr lang="en-US" dirty="0" smtClean="0"/>
              <a:t>	</a:t>
            </a:r>
            <a:endParaRPr lang="en-US" dirty="0"/>
          </a:p>
        </p:txBody>
      </p:sp>
      <p:sp>
        <p:nvSpPr>
          <p:cNvPr id="3" name="Subtitle 2"/>
          <p:cNvSpPr>
            <a:spLocks noGrp="1"/>
          </p:cNvSpPr>
          <p:nvPr>
            <p:ph type="subTitle" idx="1"/>
          </p:nvPr>
        </p:nvSpPr>
        <p:spPr>
          <a:xfrm>
            <a:off x="838200" y="1524000"/>
            <a:ext cx="6400800" cy="685800"/>
          </a:xfrm>
        </p:spPr>
        <p:txBody>
          <a:bodyPr/>
          <a:lstStyle/>
          <a:p>
            <a:pPr algn="ctr"/>
            <a:r>
              <a:rPr lang="en-US" b="1" dirty="0"/>
              <a:t>Fundamentals of Harmonics</a:t>
            </a:r>
            <a:endParaRPr lang="en-US" dirty="0"/>
          </a:p>
        </p:txBody>
      </p:sp>
      <p:sp>
        <p:nvSpPr>
          <p:cNvPr id="4" name="Rectangle 3"/>
          <p:cNvSpPr/>
          <p:nvPr/>
        </p:nvSpPr>
        <p:spPr>
          <a:xfrm>
            <a:off x="609600" y="2136339"/>
            <a:ext cx="7848600" cy="3108543"/>
          </a:xfrm>
          <a:prstGeom prst="rect">
            <a:avLst/>
          </a:prstGeom>
        </p:spPr>
        <p:txBody>
          <a:bodyPr wrap="square">
            <a:spAutoFit/>
          </a:bodyPr>
          <a:lstStyle/>
          <a:p>
            <a:r>
              <a:rPr lang="en-US" sz="2800" dirty="0"/>
              <a:t>Harmonic distortion – voltage and current distortion, power system quantities under non</a:t>
            </a:r>
          </a:p>
          <a:p>
            <a:r>
              <a:rPr lang="en-US" sz="2800" dirty="0"/>
              <a:t>sinusoidal condition – active, reactive and apparent power, power factor – </a:t>
            </a:r>
            <a:r>
              <a:rPr lang="en-US" sz="2800" dirty="0" smtClean="0"/>
              <a:t>displacement  and true </a:t>
            </a:r>
            <a:r>
              <a:rPr lang="en-US" sz="2800" dirty="0"/>
              <a:t>power factor, harmonic phase sequences and </a:t>
            </a:r>
            <a:r>
              <a:rPr lang="en-US" sz="2800" dirty="0" err="1"/>
              <a:t>triplen</a:t>
            </a:r>
            <a:r>
              <a:rPr lang="en-US" sz="2800" dirty="0"/>
              <a:t> harmonics, harmonic indices, </a:t>
            </a:r>
            <a:r>
              <a:rPr lang="en-US" sz="2800" dirty="0" smtClean="0"/>
              <a:t>sources of </a:t>
            </a:r>
            <a:r>
              <a:rPr lang="en-US" sz="2800" dirty="0"/>
              <a:t>harmonics, effect of harmonic distortion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8458200" cy="6019800"/>
          </a:xfrm>
        </p:spPr>
        <p:txBody>
          <a:bodyPr>
            <a:normAutofit/>
          </a:bodyPr>
          <a:lstStyle/>
          <a:p>
            <a:r>
              <a:rPr lang="en-US" sz="2400" dirty="0" smtClean="0"/>
              <a:t>In transformers, also, the source of harmonics is the shunt branch (magnetizing impedance) of the common “T” model; the leakage impedance is linear. Thus, the main sources of harmonic distortion will ultimately be end-user loads.</a:t>
            </a:r>
          </a:p>
          <a:p>
            <a:r>
              <a:rPr lang="en-US" sz="2400" dirty="0" smtClean="0"/>
              <a:t> This is not to say that all end users who experience harmonic distortion will themselves have significant sources of harmonics, but that the harmonic distortion generally originates with some end-user’s load or combination of loads.</a:t>
            </a: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Voltage versus Current Distortion</a:t>
            </a:r>
            <a:endParaRPr lang="en-US" dirty="0">
              <a:solidFill>
                <a:schemeClr val="tx1"/>
              </a:solidFill>
            </a:endParaRPr>
          </a:p>
        </p:txBody>
      </p:sp>
      <p:sp>
        <p:nvSpPr>
          <p:cNvPr id="3" name="Content Placeholder 2"/>
          <p:cNvSpPr>
            <a:spLocks noGrp="1"/>
          </p:cNvSpPr>
          <p:nvPr>
            <p:ph idx="1"/>
          </p:nvPr>
        </p:nvSpPr>
        <p:spPr>
          <a:xfrm>
            <a:off x="533400" y="1752600"/>
            <a:ext cx="8331199" cy="4648200"/>
          </a:xfrm>
        </p:spPr>
        <p:txBody>
          <a:bodyPr>
            <a:noAutofit/>
          </a:bodyPr>
          <a:lstStyle/>
          <a:p>
            <a:r>
              <a:rPr lang="en-US" sz="2000" dirty="0" smtClean="0"/>
              <a:t>The word </a:t>
            </a:r>
            <a:r>
              <a:rPr lang="en-US" sz="2000" i="1" dirty="0" smtClean="0"/>
              <a:t>harmonics is often used by itself without further qualification. </a:t>
            </a:r>
            <a:r>
              <a:rPr lang="en-US" sz="2000" dirty="0" smtClean="0"/>
              <a:t>For example, it is common to hear that an adjustable-speed drive or an induction furnace can’t operate properly because of harmonics. What does that mean? Generally, it could mean one of the following three things:</a:t>
            </a:r>
          </a:p>
          <a:p>
            <a:r>
              <a:rPr lang="en-US" sz="2000" dirty="0" smtClean="0"/>
              <a:t>1. The harmonic voltages are too great (the voltage too distorted) for the control to properly determine firing angles.</a:t>
            </a:r>
          </a:p>
          <a:p>
            <a:r>
              <a:rPr lang="en-US" sz="2000" dirty="0" smtClean="0"/>
              <a:t>2. The harmonic currents are too great for the capacity of some device in the power supply system such as a transformer, and the machine must be operated at a lower than rated power.</a:t>
            </a:r>
          </a:p>
          <a:p>
            <a:r>
              <a:rPr lang="en-US" sz="2000" dirty="0" smtClean="0"/>
              <a:t>3. The harmonic voltages are too great because the harmonic currents produced by the device are too great for the given system condition.</a:t>
            </a:r>
            <a:endParaRPr 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305800" cy="6248400"/>
          </a:xfrm>
        </p:spPr>
        <p:txBody>
          <a:bodyPr>
            <a:normAutofit/>
          </a:bodyPr>
          <a:lstStyle/>
          <a:p>
            <a:r>
              <a:rPr lang="en-US" sz="2000" dirty="0" smtClean="0"/>
              <a:t>Nonlinear loads appear to be sources of harmonic current in shunt with and injecting harmonic currents </a:t>
            </a:r>
            <a:r>
              <a:rPr lang="en-US" sz="2000" i="1" dirty="0" smtClean="0"/>
              <a:t>into the power system. For nearly </a:t>
            </a:r>
            <a:r>
              <a:rPr lang="en-US" sz="2000" dirty="0" smtClean="0"/>
              <a:t>all analyses, it is sufficient to treat these harmonic-producing loads simply as current sources.</a:t>
            </a:r>
          </a:p>
          <a:p>
            <a:r>
              <a:rPr lang="en-US" sz="2000" dirty="0" smtClean="0"/>
              <a:t>As Fig. 5.3 shows, voltage distortion is the result of distorted current passing through the linear, series impedance of the power delivery system, although, assuming that the source bus is ultimately a pure sinusoid, there is a nonlinear load that draws a distorted current.</a:t>
            </a:r>
          </a:p>
          <a:p>
            <a:r>
              <a:rPr lang="en-US" sz="2000" dirty="0" smtClean="0"/>
              <a:t>The </a:t>
            </a:r>
            <a:r>
              <a:rPr lang="en-US" sz="2000" dirty="0" smtClean="0">
                <a:solidFill>
                  <a:srgbClr val="FF0000"/>
                </a:solidFill>
              </a:rPr>
              <a:t>harmonic currents </a:t>
            </a:r>
            <a:r>
              <a:rPr lang="en-US" sz="2000" dirty="0" smtClean="0"/>
              <a:t>passing through the </a:t>
            </a:r>
            <a:r>
              <a:rPr lang="en-US" sz="2000" dirty="0" smtClean="0">
                <a:solidFill>
                  <a:srgbClr val="FF0000"/>
                </a:solidFill>
              </a:rPr>
              <a:t>impedance of the system cause a voltage drop for each harmonic</a:t>
            </a:r>
            <a:r>
              <a:rPr lang="en-US" sz="2000" dirty="0" smtClean="0"/>
              <a:t>. This results in voltage harmonics appearing at the load bus. The amount of voltage distortion depends on the impedance and the current. Assuming the load bus distortion stays within reasonable limits (e.g., less than 5 percent), the amount of harmonic current produced by the load is generally constant.</a:t>
            </a:r>
            <a:endParaRPr 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6447501" cy="1320800"/>
          </a:xfrm>
        </p:spPr>
        <p:txBody>
          <a:bodyPr>
            <a:normAutofit fontScale="90000"/>
          </a:bodyPr>
          <a:lstStyle/>
          <a:p>
            <a:r>
              <a:rPr lang="en-US" b="1" dirty="0" smtClean="0">
                <a:solidFill>
                  <a:schemeClr val="tx1"/>
                </a:solidFill>
              </a:rPr>
              <a:t>Power System Quantities under</a:t>
            </a:r>
            <a:br>
              <a:rPr lang="en-US" b="1" dirty="0" smtClean="0">
                <a:solidFill>
                  <a:schemeClr val="tx1"/>
                </a:solidFill>
              </a:rPr>
            </a:br>
            <a:r>
              <a:rPr lang="en-US" b="1" dirty="0" err="1" smtClean="0">
                <a:solidFill>
                  <a:schemeClr val="tx1"/>
                </a:solidFill>
              </a:rPr>
              <a:t>Nonsinusoidal</a:t>
            </a:r>
            <a:r>
              <a:rPr lang="en-US" b="1" dirty="0" smtClean="0">
                <a:solidFill>
                  <a:schemeClr val="tx1"/>
                </a:solidFill>
              </a:rPr>
              <a:t> Conditions</a:t>
            </a:r>
            <a:endParaRPr lang="en-US" dirty="0">
              <a:solidFill>
                <a:schemeClr val="tx1"/>
              </a:solidFill>
            </a:endParaRPr>
          </a:p>
        </p:txBody>
      </p:sp>
      <p:pic>
        <p:nvPicPr>
          <p:cNvPr id="1026" name="Picture 2"/>
          <p:cNvPicPr>
            <a:picLocks noGrp="1" noChangeAspect="1" noChangeArrowheads="1"/>
          </p:cNvPicPr>
          <p:nvPr>
            <p:ph idx="1"/>
          </p:nvPr>
        </p:nvPicPr>
        <p:blipFill>
          <a:blip r:embed="rId3"/>
          <a:srcRect/>
          <a:stretch>
            <a:fillRect/>
          </a:stretch>
        </p:blipFill>
        <p:spPr bwMode="auto">
          <a:xfrm>
            <a:off x="0" y="1143000"/>
            <a:ext cx="8686799" cy="571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3"/>
          <a:srcRect/>
          <a:stretch>
            <a:fillRect/>
          </a:stretch>
        </p:blipFill>
        <p:spPr bwMode="auto">
          <a:xfrm>
            <a:off x="0" y="228600"/>
            <a:ext cx="9144000" cy="25146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685800" y="2743199"/>
            <a:ext cx="8229600" cy="2443815"/>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a:srcRect/>
          <a:stretch>
            <a:fillRect/>
          </a:stretch>
        </p:blipFill>
        <p:spPr bwMode="auto">
          <a:xfrm>
            <a:off x="287948" y="5334000"/>
            <a:ext cx="8856052" cy="129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305800" cy="5867400"/>
          </a:xfrm>
        </p:spPr>
        <p:txBody>
          <a:bodyPr>
            <a:normAutofit/>
          </a:bodyPr>
          <a:lstStyle/>
          <a:p>
            <a:r>
              <a:rPr lang="en-US" b="1" dirty="0" smtClean="0">
                <a:latin typeface="Cambria" pitchFamily="18" charset="0"/>
              </a:rPr>
              <a:t>The active power </a:t>
            </a:r>
            <a:r>
              <a:rPr lang="en-US" b="1" i="1" dirty="0" smtClean="0">
                <a:latin typeface="Cambria" pitchFamily="18" charset="0"/>
              </a:rPr>
              <a:t>P is also commonly referred to as the average </a:t>
            </a:r>
            <a:r>
              <a:rPr lang="en-US" b="1" dirty="0" smtClean="0">
                <a:latin typeface="Cambria" pitchFamily="18" charset="0"/>
              </a:rPr>
              <a:t>power, real power, or true power. It represents useful power expended by loads to perform real work, i.e., to convert electric energy to other forms of energy. Real work performed by an incandescent light bulb is to convert electric energy into light and heat. In electric power, real work is performed for the portion of the current that is in phase with the voltage.</a:t>
            </a:r>
          </a:p>
          <a:p>
            <a:r>
              <a:rPr lang="en-US" b="1" dirty="0" smtClean="0">
                <a:latin typeface="Cambria" pitchFamily="18" charset="0"/>
              </a:rPr>
              <a:t> No real work will result from the portion where the current is not in phase with the voltage. The active power is the rate at which energy is expended, dissipated, or consumed by the load and is measured in units of watts. </a:t>
            </a:r>
            <a:r>
              <a:rPr lang="en-US" b="1" i="1" dirty="0" smtClean="0">
                <a:latin typeface="Cambria" pitchFamily="18" charset="0"/>
              </a:rPr>
              <a:t>P can be computed by averaging the product of </a:t>
            </a:r>
            <a:r>
              <a:rPr lang="en-US" b="1" dirty="0" smtClean="0">
                <a:latin typeface="Cambria" pitchFamily="18" charset="0"/>
              </a:rPr>
              <a:t>the instantaneous voltage and current, i.e.,</a:t>
            </a:r>
            <a:endParaRPr lang="en-US" b="1" dirty="0">
              <a:latin typeface="Cambria" pitchFamily="18" charset="0"/>
            </a:endParaRPr>
          </a:p>
        </p:txBody>
      </p:sp>
      <p:pic>
        <p:nvPicPr>
          <p:cNvPr id="3074" name="Picture 2"/>
          <p:cNvPicPr>
            <a:picLocks noChangeAspect="1" noChangeArrowheads="1"/>
          </p:cNvPicPr>
          <p:nvPr/>
        </p:nvPicPr>
        <p:blipFill>
          <a:blip r:embed="rId3"/>
          <a:srcRect/>
          <a:stretch>
            <a:fillRect/>
          </a:stretch>
        </p:blipFill>
        <p:spPr bwMode="auto">
          <a:xfrm>
            <a:off x="1295400" y="3505200"/>
            <a:ext cx="6019800" cy="1076325"/>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a:srcRect/>
          <a:stretch>
            <a:fillRect/>
          </a:stretch>
        </p:blipFill>
        <p:spPr bwMode="auto">
          <a:xfrm>
            <a:off x="533400" y="4495800"/>
            <a:ext cx="8382000" cy="2362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62600"/>
          </a:xfrm>
        </p:spPr>
        <p:txBody>
          <a:bodyPr>
            <a:normAutofit/>
          </a:bodyPr>
          <a:lstStyle/>
          <a:p>
            <a:pPr>
              <a:buNone/>
            </a:pPr>
            <a:r>
              <a:rPr lang="en-US" sz="2000" dirty="0" smtClean="0"/>
              <a:t>power is a function only of the fundamental frequency quantities.</a:t>
            </a:r>
          </a:p>
          <a:p>
            <a:pPr>
              <a:buNone/>
            </a:pPr>
            <a:r>
              <a:rPr lang="en-US" sz="2000" dirty="0" smtClean="0"/>
              <a:t>	In the </a:t>
            </a:r>
            <a:r>
              <a:rPr lang="en-US" sz="2000" dirty="0" err="1" smtClean="0"/>
              <a:t>nonsinusoidal</a:t>
            </a:r>
            <a:r>
              <a:rPr lang="en-US" sz="2000" dirty="0" smtClean="0"/>
              <a:t> case, the computation of the active power must include contributions from all harmonic components; thus it is the sum of active power at each harmonic.</a:t>
            </a:r>
          </a:p>
          <a:p>
            <a:r>
              <a:rPr lang="en-US" sz="2000" dirty="0" smtClean="0"/>
              <a:t> Furthermore, because the voltage distortion is generally very low on power systems (less than 5 percent), Eq. (5.6) is a good approximation regardless of how distorted the current is. </a:t>
            </a:r>
          </a:p>
          <a:p>
            <a:r>
              <a:rPr lang="en-US" sz="2000" dirty="0" smtClean="0"/>
              <a:t>This approximation cannot be applied when computing the apparent and reactive power. These two quantities are greatly influenced by the distortion. The apparent power </a:t>
            </a:r>
            <a:r>
              <a:rPr lang="en-US" sz="2000" i="1" dirty="0" smtClean="0"/>
              <a:t>S is a measure of the </a:t>
            </a:r>
            <a:r>
              <a:rPr lang="en-US" sz="2000" dirty="0" smtClean="0"/>
              <a:t>potential impact of the load on the thermal capability of the system. It is proportional to the </a:t>
            </a:r>
            <a:r>
              <a:rPr lang="en-US" sz="2000" dirty="0" err="1" smtClean="0"/>
              <a:t>rms</a:t>
            </a:r>
            <a:r>
              <a:rPr lang="en-US" sz="2000" dirty="0" smtClean="0"/>
              <a:t> of the distorted current, and its computation is straightforward, although slightly more complicated than the sinusoidal case. Also, many current probes can now directly report the true </a:t>
            </a:r>
            <a:r>
              <a:rPr lang="en-US" sz="2000" dirty="0" err="1" smtClean="0"/>
              <a:t>rms</a:t>
            </a:r>
            <a:r>
              <a:rPr lang="en-US" sz="2000" dirty="0" smtClean="0"/>
              <a:t> value of a distorted waveform.</a:t>
            </a:r>
            <a:endParaRPr lang="en-US"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153400" cy="5334000"/>
          </a:xfrm>
        </p:spPr>
        <p:txBody>
          <a:bodyPr>
            <a:normAutofit/>
          </a:bodyPr>
          <a:lstStyle/>
          <a:p>
            <a:r>
              <a:rPr lang="en-US" sz="2000" b="1" dirty="0" smtClean="0">
                <a:latin typeface="Cambria" pitchFamily="18" charset="0"/>
              </a:rPr>
              <a:t>The reactive power is a type of power that does no real work and is generally associated with reactive elements (inductors and capacitors).</a:t>
            </a:r>
          </a:p>
          <a:p>
            <a:r>
              <a:rPr lang="en-US" sz="2000" b="1" dirty="0" smtClean="0">
                <a:latin typeface="Cambria" pitchFamily="18" charset="0"/>
              </a:rPr>
              <a:t>For example, the inductance of a load such as a motor causes the load current to lag behind the voltage. Power appearing across the inductance sloshes back and forth between the inductance itself and the power system source, producing no net work. For this reason it is called imaginary or reactive power since no power is dissipated or expended.</a:t>
            </a:r>
          </a:p>
          <a:p>
            <a:r>
              <a:rPr lang="en-US" sz="2000" b="1" dirty="0" smtClean="0">
                <a:latin typeface="Cambria" pitchFamily="18" charset="0"/>
              </a:rPr>
              <a:t>It is expressed in units of vars. In the sinusoidal case, the reactive power is simply defined as</a:t>
            </a:r>
            <a:endParaRPr lang="en-US" sz="2000" b="1" dirty="0">
              <a:latin typeface="Cambria" pitchFamily="18" charset="0"/>
            </a:endParaRPr>
          </a:p>
        </p:txBody>
      </p:sp>
      <p:pic>
        <p:nvPicPr>
          <p:cNvPr id="4098" name="Picture 2"/>
          <p:cNvPicPr>
            <a:picLocks noChangeAspect="1" noChangeArrowheads="1"/>
          </p:cNvPicPr>
          <p:nvPr/>
        </p:nvPicPr>
        <p:blipFill>
          <a:blip r:embed="rId3"/>
          <a:srcRect/>
          <a:stretch>
            <a:fillRect/>
          </a:stretch>
        </p:blipFill>
        <p:spPr bwMode="auto">
          <a:xfrm>
            <a:off x="762000" y="4419600"/>
            <a:ext cx="6991350" cy="1666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57200"/>
            <a:ext cx="8382000" cy="4648200"/>
          </a:xfrm>
        </p:spPr>
        <p:txBody>
          <a:bodyPr>
            <a:normAutofit/>
          </a:bodyPr>
          <a:lstStyle/>
          <a:p>
            <a:r>
              <a:rPr lang="en-US" sz="2000" dirty="0" smtClean="0"/>
              <a:t>The reactive power when distortion is present has another interesting peculiarity. In fact, it may not be appropriate to call it reactive </a:t>
            </a:r>
            <a:r>
              <a:rPr lang="en-US" sz="2000" i="1" dirty="0" smtClean="0"/>
              <a:t>power. </a:t>
            </a:r>
          </a:p>
          <a:p>
            <a:r>
              <a:rPr lang="en-US" sz="2000" i="1" dirty="0" smtClean="0"/>
              <a:t>The concept of </a:t>
            </a:r>
            <a:r>
              <a:rPr lang="en-US" sz="2000" i="1" dirty="0" err="1" smtClean="0"/>
              <a:t>var</a:t>
            </a:r>
            <a:r>
              <a:rPr lang="en-US" sz="2000" i="1" dirty="0" smtClean="0"/>
              <a:t> flow in the power system is deeply ingrained </a:t>
            </a:r>
            <a:r>
              <a:rPr lang="en-US" sz="2000" dirty="0" smtClean="0"/>
              <a:t>in the minds of most power engineers. What many do not realize is that this concept is valid only in the sinusoidal steady state.</a:t>
            </a:r>
          </a:p>
          <a:p>
            <a:r>
              <a:rPr lang="en-US" sz="2000" dirty="0" smtClean="0"/>
              <a:t>When distortion is present, the component of </a:t>
            </a:r>
            <a:r>
              <a:rPr lang="en-US" sz="2000" i="1" dirty="0" smtClean="0"/>
              <a:t>S that remains after P is taken out </a:t>
            </a:r>
            <a:r>
              <a:rPr lang="en-US" sz="2000" dirty="0" smtClean="0"/>
              <a:t>is not conserved—that is, it does not sum to zero at a node. Power quantities are presumed to flow around the system in a conservative manner.</a:t>
            </a:r>
            <a:endParaRPr lang="en-US" sz="2000" dirty="0"/>
          </a:p>
        </p:txBody>
      </p:sp>
      <p:pic>
        <p:nvPicPr>
          <p:cNvPr id="5122" name="Picture 2"/>
          <p:cNvPicPr>
            <a:picLocks noChangeAspect="1" noChangeArrowheads="1"/>
          </p:cNvPicPr>
          <p:nvPr/>
        </p:nvPicPr>
        <p:blipFill>
          <a:blip r:embed="rId3"/>
          <a:srcRect/>
          <a:stretch>
            <a:fillRect/>
          </a:stretch>
        </p:blipFill>
        <p:spPr bwMode="auto">
          <a:xfrm>
            <a:off x="990600" y="4038600"/>
            <a:ext cx="7620000" cy="2819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1" y="457201"/>
            <a:ext cx="7950199" cy="4343400"/>
          </a:xfrm>
        </p:spPr>
        <p:txBody>
          <a:bodyPr>
            <a:noAutofit/>
          </a:bodyPr>
          <a:lstStyle/>
          <a:p>
            <a:r>
              <a:rPr lang="en-US" sz="2300" dirty="0" smtClean="0"/>
              <a:t>This does not imply that </a:t>
            </a:r>
            <a:r>
              <a:rPr lang="en-US" sz="2300" i="1" dirty="0" smtClean="0"/>
              <a:t>P is not conserved or that current is not </a:t>
            </a:r>
            <a:r>
              <a:rPr lang="en-US" sz="2300" dirty="0" smtClean="0"/>
              <a:t>conserved because the conservation of energy and </a:t>
            </a:r>
            <a:r>
              <a:rPr lang="en-US" sz="2300" dirty="0" err="1" smtClean="0"/>
              <a:t>Kirchoff’s</a:t>
            </a:r>
            <a:r>
              <a:rPr lang="en-US" sz="2300" dirty="0" smtClean="0"/>
              <a:t> current laws are still applicable for any waveform. The reactive component actually sum in </a:t>
            </a:r>
            <a:r>
              <a:rPr lang="en-US" sz="2300" dirty="0" err="1" smtClean="0"/>
              <a:t>quadrature</a:t>
            </a:r>
            <a:r>
              <a:rPr lang="en-US" sz="2300" dirty="0" smtClean="0"/>
              <a:t> (square root of the sum of the squares).</a:t>
            </a:r>
          </a:p>
          <a:p>
            <a:r>
              <a:rPr lang="en-US" sz="2300" dirty="0" smtClean="0"/>
              <a:t>This has prompted some analysts to propose that </a:t>
            </a:r>
            <a:r>
              <a:rPr lang="en-US" sz="2300" i="1" dirty="0" smtClean="0"/>
              <a:t>Q be used to denote </a:t>
            </a:r>
            <a:r>
              <a:rPr lang="en-US" sz="2300" dirty="0" smtClean="0"/>
              <a:t>the reactive components that are conserved and introduce a new quantity for the components that are not. Many call this quantity </a:t>
            </a:r>
            <a:r>
              <a:rPr lang="en-US" sz="2300" i="1" dirty="0" smtClean="0"/>
              <a:t>D, for distortion power or, simply, distortion </a:t>
            </a:r>
            <a:r>
              <a:rPr lang="en-US" sz="2300" i="1" dirty="0" err="1" smtClean="0"/>
              <a:t>voltamperes</a:t>
            </a:r>
            <a:r>
              <a:rPr lang="en-US" sz="2300" i="1" dirty="0" smtClean="0"/>
              <a:t>. </a:t>
            </a:r>
          </a:p>
          <a:p>
            <a:r>
              <a:rPr lang="en-US" sz="2300" i="1" dirty="0" smtClean="0"/>
              <a:t>It has units of </a:t>
            </a:r>
            <a:r>
              <a:rPr lang="en-US" sz="2300" dirty="0" err="1" smtClean="0"/>
              <a:t>voltamperes</a:t>
            </a:r>
            <a:r>
              <a:rPr lang="en-US" sz="2300" dirty="0" smtClean="0"/>
              <a:t>, but it may not be strictly appropriate to refer to this quantity as </a:t>
            </a:r>
            <a:r>
              <a:rPr lang="en-US" sz="2300" i="1" dirty="0" smtClean="0"/>
              <a:t>power, because it does not flow through the system as </a:t>
            </a:r>
            <a:r>
              <a:rPr lang="en-US" sz="2300" dirty="0" smtClean="0"/>
              <a:t>power is assumed to do. In this concept, </a:t>
            </a:r>
            <a:r>
              <a:rPr lang="en-US" sz="2300" i="1" dirty="0" smtClean="0"/>
              <a:t>Q consists of the sum of the </a:t>
            </a:r>
            <a:r>
              <a:rPr lang="en-US" sz="2300" dirty="0" smtClean="0"/>
              <a:t>traditional reactive power values at each frequency. </a:t>
            </a:r>
            <a:endParaRPr lang="en-US" sz="23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6447501" cy="1320800"/>
          </a:xfrm>
        </p:spPr>
        <p:txBody>
          <a:bodyPr>
            <a:normAutofit/>
          </a:bodyPr>
          <a:lstStyle/>
          <a:p>
            <a:r>
              <a:rPr lang="en-US" dirty="0" smtClean="0">
                <a:solidFill>
                  <a:schemeClr val="tx1"/>
                </a:solidFill>
              </a:rPr>
              <a:t>Harmonic distortion – </a:t>
            </a:r>
            <a:br>
              <a:rPr lang="en-US" dirty="0" smtClean="0">
                <a:solidFill>
                  <a:schemeClr val="tx1"/>
                </a:solidFill>
              </a:rPr>
            </a:br>
            <a:r>
              <a:rPr lang="en-US" dirty="0" smtClean="0">
                <a:solidFill>
                  <a:schemeClr val="tx1"/>
                </a:solidFill>
              </a:rPr>
              <a:t>voltage and current distortion</a:t>
            </a:r>
            <a:endParaRPr lang="en-US" dirty="0">
              <a:solidFill>
                <a:schemeClr val="tx1"/>
              </a:solidFill>
            </a:endParaRPr>
          </a:p>
        </p:txBody>
      </p:sp>
      <p:sp>
        <p:nvSpPr>
          <p:cNvPr id="3" name="Content Placeholder 2"/>
          <p:cNvSpPr>
            <a:spLocks noGrp="1"/>
          </p:cNvSpPr>
          <p:nvPr>
            <p:ph idx="1"/>
          </p:nvPr>
        </p:nvSpPr>
        <p:spPr>
          <a:xfrm>
            <a:off x="508001" y="2160590"/>
            <a:ext cx="8178799" cy="4240210"/>
          </a:xfrm>
        </p:spPr>
        <p:txBody>
          <a:bodyPr>
            <a:noAutofit/>
          </a:bodyPr>
          <a:lstStyle/>
          <a:p>
            <a:pPr algn="just"/>
            <a:r>
              <a:rPr lang="en-US" sz="2400" dirty="0" smtClean="0"/>
              <a:t>In most areas, the voltage found on transmission systems typically has much less than 1.0 percent distortion. However, the distortion increases closer to the load. At some loads, the current waveform barely resembles a sine wave. </a:t>
            </a:r>
          </a:p>
          <a:p>
            <a:r>
              <a:rPr lang="en-US" sz="2400" dirty="0" smtClean="0"/>
              <a:t>While there are a few cases where the distortion is random, </a:t>
            </a:r>
            <a:r>
              <a:rPr lang="en-US" sz="2400" dirty="0" smtClean="0">
                <a:solidFill>
                  <a:srgbClr val="FF0000"/>
                </a:solidFill>
              </a:rPr>
              <a:t>most distortion is periodic, or an integer multiple of the power system fundamental frequency</a:t>
            </a:r>
            <a:r>
              <a:rPr lang="en-US" sz="2400" dirty="0" smtClean="0"/>
              <a:t>. That is, the current waveform is nearly the same cycle after cycle, changing very slowly, if at all. This has given rise to the widespread use of the term </a:t>
            </a:r>
            <a:r>
              <a:rPr lang="en-US" sz="2400" i="1" dirty="0" smtClean="0">
                <a:solidFill>
                  <a:srgbClr val="0070C0"/>
                </a:solidFill>
              </a:rPr>
              <a:t>harmonics</a:t>
            </a:r>
            <a:r>
              <a:rPr lang="en-US" sz="2400" i="1" dirty="0" smtClean="0"/>
              <a:t> to describe distortion of the </a:t>
            </a:r>
            <a:r>
              <a:rPr lang="en-US" sz="2400" dirty="0" smtClean="0"/>
              <a:t>waveform.</a:t>
            </a: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3"/>
          <a:srcRect/>
          <a:stretch>
            <a:fillRect/>
          </a:stretch>
        </p:blipFill>
        <p:spPr bwMode="auto">
          <a:xfrm>
            <a:off x="0" y="1752600"/>
            <a:ext cx="8382000" cy="4343400"/>
          </a:xfrm>
          <a:prstGeom prst="rect">
            <a:avLst/>
          </a:prstGeom>
          <a:noFill/>
          <a:ln w="9525">
            <a:noFill/>
            <a:miter lim="800000"/>
            <a:headEnd/>
            <a:tailEnd/>
          </a:ln>
          <a:effectLst/>
        </p:spPr>
      </p:pic>
      <p:sp>
        <p:nvSpPr>
          <p:cNvPr id="5" name="Rectangle 4"/>
          <p:cNvSpPr/>
          <p:nvPr/>
        </p:nvSpPr>
        <p:spPr>
          <a:xfrm>
            <a:off x="457200" y="457200"/>
            <a:ext cx="8229600" cy="1200329"/>
          </a:xfrm>
          <a:prstGeom prst="rect">
            <a:avLst/>
          </a:prstGeom>
        </p:spPr>
        <p:txBody>
          <a:bodyPr wrap="square">
            <a:spAutoFit/>
          </a:bodyPr>
          <a:lstStyle/>
          <a:p>
            <a:r>
              <a:rPr lang="en-US" i="1" dirty="0" smtClean="0"/>
              <a:t>D represents all </a:t>
            </a:r>
            <a:r>
              <a:rPr lang="en-US" dirty="0" smtClean="0"/>
              <a:t>cross products of voltage and current at different frequencies, which yield no average power. </a:t>
            </a:r>
            <a:r>
              <a:rPr lang="en-US" i="1" dirty="0" smtClean="0"/>
              <a:t>P, Q, D, and S are related as follows, using the </a:t>
            </a:r>
            <a:r>
              <a:rPr lang="en-US" dirty="0" smtClean="0"/>
              <a:t>definitions for </a:t>
            </a:r>
            <a:r>
              <a:rPr lang="en-US" i="1" dirty="0" smtClean="0"/>
              <a:t>S and P previously given in </a:t>
            </a:r>
            <a:r>
              <a:rPr lang="en-US" i="1" dirty="0" err="1" smtClean="0"/>
              <a:t>Eqs</a:t>
            </a:r>
            <a:r>
              <a:rPr lang="en-US" i="1" dirty="0" smtClean="0"/>
              <a:t>. (5.1) and (5.5) as a </a:t>
            </a:r>
            <a:r>
              <a:rPr lang="en-US" dirty="0" smtClean="0"/>
              <a:t>starting point:</a:t>
            </a:r>
            <a:endParaRPr lang="en-US" dirty="0"/>
          </a:p>
        </p:txBody>
      </p:sp>
      <p:sp>
        <p:nvSpPr>
          <p:cNvPr id="6" name="Rectangle 5"/>
          <p:cNvSpPr/>
          <p:nvPr/>
        </p:nvSpPr>
        <p:spPr>
          <a:xfrm>
            <a:off x="304800" y="5943600"/>
            <a:ext cx="8839200" cy="646331"/>
          </a:xfrm>
          <a:prstGeom prst="rect">
            <a:avLst/>
          </a:prstGeom>
        </p:spPr>
        <p:txBody>
          <a:bodyPr wrap="square">
            <a:spAutoFit/>
          </a:bodyPr>
          <a:lstStyle/>
          <a:p>
            <a:r>
              <a:rPr lang="en-US" dirty="0" smtClean="0"/>
              <a:t>tribute the traditional sinusoidal components to </a:t>
            </a:r>
            <a:r>
              <a:rPr lang="en-US" i="1" dirty="0" smtClean="0"/>
              <a:t>S, while D represents</a:t>
            </a:r>
          </a:p>
          <a:p>
            <a:r>
              <a:rPr lang="en-US" dirty="0" smtClean="0"/>
              <a:t>the additional contribution to the apparent power by the harmonics.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990600" y="228600"/>
            <a:ext cx="6267450" cy="23241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228600" y="3124200"/>
            <a:ext cx="8458200" cy="205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3"/>
          <a:srcRect/>
          <a:stretch>
            <a:fillRect/>
          </a:stretch>
        </p:blipFill>
        <p:spPr bwMode="auto">
          <a:xfrm>
            <a:off x="381000" y="304800"/>
            <a:ext cx="8077200" cy="38100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533400" y="4343400"/>
            <a:ext cx="7924800" cy="2514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0" y="228600"/>
            <a:ext cx="8686800" cy="525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6447501" cy="1320800"/>
          </a:xfrm>
        </p:spPr>
        <p:txBody>
          <a:bodyPr/>
          <a:lstStyle/>
          <a:p>
            <a:r>
              <a:rPr lang="en-US" b="1" dirty="0" smtClean="0">
                <a:solidFill>
                  <a:schemeClr val="tx1"/>
                </a:solidFill>
              </a:rPr>
              <a:t>Harmonic phase sequences</a:t>
            </a:r>
            <a:endParaRPr lang="en-US" dirty="0">
              <a:solidFill>
                <a:schemeClr val="tx1"/>
              </a:solidFill>
            </a:endParaRPr>
          </a:p>
        </p:txBody>
      </p:sp>
      <p:sp>
        <p:nvSpPr>
          <p:cNvPr id="3" name="Content Placeholder 2"/>
          <p:cNvSpPr>
            <a:spLocks noGrp="1"/>
          </p:cNvSpPr>
          <p:nvPr>
            <p:ph idx="1"/>
          </p:nvPr>
        </p:nvSpPr>
        <p:spPr>
          <a:xfrm>
            <a:off x="304800" y="914400"/>
            <a:ext cx="8458200" cy="5943600"/>
          </a:xfrm>
        </p:spPr>
        <p:txBody>
          <a:bodyPr>
            <a:noAutofit/>
          </a:bodyPr>
          <a:lstStyle/>
          <a:p>
            <a:r>
              <a:rPr lang="en-US" sz="2400" dirty="0" smtClean="0">
                <a:latin typeface="Cambria" pitchFamily="18" charset="0"/>
              </a:rPr>
              <a:t>The three-phase system is transformed into three single-phase systems that are much simpler to analyze.</a:t>
            </a:r>
          </a:p>
          <a:p>
            <a:r>
              <a:rPr lang="en-US" sz="2400" dirty="0" smtClean="0">
                <a:latin typeface="Cambria" pitchFamily="18" charset="0"/>
              </a:rPr>
              <a:t> The method of symmetrical components can be employed for analysis of the system’s response to harmonic currents provided care is taken not to violate the fundamental assumptions of the method.</a:t>
            </a:r>
          </a:p>
          <a:p>
            <a:r>
              <a:rPr lang="en-US" sz="2400" dirty="0" smtClean="0">
                <a:latin typeface="Cambria" pitchFamily="18" charset="0"/>
              </a:rPr>
              <a:t>The method allows any unbalanced set of phase currents (or voltages) to be transformed into three balanced sets. The </a:t>
            </a:r>
            <a:r>
              <a:rPr lang="en-US" sz="2400" i="1" dirty="0" smtClean="0">
                <a:latin typeface="Cambria" pitchFamily="18" charset="0"/>
              </a:rPr>
              <a:t>positive-sequence </a:t>
            </a:r>
            <a:r>
              <a:rPr lang="en-US" sz="2400" dirty="0" smtClean="0">
                <a:latin typeface="Cambria" pitchFamily="18" charset="0"/>
              </a:rPr>
              <a:t>set contains three sinusoids displaced 120° from each other, with the normal A-B-C phase rotation (e.g., 0°, 120°, 120°). </a:t>
            </a:r>
          </a:p>
          <a:p>
            <a:r>
              <a:rPr lang="en-US" sz="2400" dirty="0" smtClean="0">
                <a:latin typeface="Cambria" pitchFamily="18" charset="0"/>
              </a:rPr>
              <a:t>The sinusoids of the </a:t>
            </a:r>
            <a:r>
              <a:rPr lang="en-US" sz="2400" i="1" dirty="0" smtClean="0">
                <a:latin typeface="Cambria" pitchFamily="18" charset="0"/>
              </a:rPr>
              <a:t>negative-sequence set are also displaced 120°, but have opposite </a:t>
            </a:r>
            <a:r>
              <a:rPr lang="en-US" sz="2400" dirty="0" smtClean="0">
                <a:latin typeface="Cambria" pitchFamily="18" charset="0"/>
              </a:rPr>
              <a:t>phase rotation (A-C-B, e.g., 0°, 120°, 120°). The sinusoids of the </a:t>
            </a:r>
            <a:r>
              <a:rPr lang="en-US" sz="2400" i="1" dirty="0" err="1" smtClean="0">
                <a:latin typeface="Cambria" pitchFamily="18" charset="0"/>
              </a:rPr>
              <a:t>zerosequence</a:t>
            </a:r>
            <a:r>
              <a:rPr lang="en-US" sz="2400" i="1" dirty="0" smtClean="0">
                <a:latin typeface="Cambria" pitchFamily="18" charset="0"/>
              </a:rPr>
              <a:t> are in phase with each other (e.g., 0°, 0°, 0°).</a:t>
            </a:r>
            <a:endParaRPr lang="en-US" sz="2400" dirty="0">
              <a:latin typeface="Cambria"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8610600" cy="6629400"/>
          </a:xfrm>
        </p:spPr>
        <p:txBody>
          <a:bodyPr>
            <a:noAutofit/>
          </a:bodyPr>
          <a:lstStyle/>
          <a:p>
            <a:r>
              <a:rPr lang="en-US" sz="2300" b="1" dirty="0" smtClean="0">
                <a:latin typeface="Cambria" pitchFamily="18" charset="0"/>
              </a:rPr>
              <a:t>In a perfect balanced three-phase system, the harmonic phase sequence can be determined by multiplying the harmonic number </a:t>
            </a:r>
            <a:r>
              <a:rPr lang="en-US" sz="2300" b="1" i="1" dirty="0" smtClean="0">
                <a:latin typeface="Cambria" pitchFamily="18" charset="0"/>
              </a:rPr>
              <a:t>h with </a:t>
            </a:r>
            <a:r>
              <a:rPr lang="en-US" sz="2300" b="1" dirty="0" smtClean="0">
                <a:latin typeface="Cambria" pitchFamily="18" charset="0"/>
              </a:rPr>
              <a:t>the normal positive-sequence phase rotation. For example, for the second harmonic, </a:t>
            </a:r>
            <a:r>
              <a:rPr lang="en-US" sz="2300" b="1" i="1" dirty="0" smtClean="0">
                <a:latin typeface="Cambria" pitchFamily="18" charset="0"/>
              </a:rPr>
              <a:t>h2, we get 2 (0,120°, 120°) or (0°, 120°, 120°), which </a:t>
            </a:r>
            <a:r>
              <a:rPr lang="en-US" sz="2300" b="1" dirty="0" smtClean="0">
                <a:latin typeface="Cambria" pitchFamily="18" charset="0"/>
              </a:rPr>
              <a:t>is the negative sequence. For the third harmonic, </a:t>
            </a:r>
            <a:r>
              <a:rPr lang="en-US" sz="2300" b="1" i="1" dirty="0" smtClean="0">
                <a:latin typeface="Cambria" pitchFamily="18" charset="0"/>
              </a:rPr>
              <a:t>h  3, we get 3  (0°, </a:t>
            </a:r>
            <a:r>
              <a:rPr lang="en-US" sz="2300" b="1" dirty="0" smtClean="0">
                <a:latin typeface="Cambria" pitchFamily="18" charset="0"/>
              </a:rPr>
              <a:t>120°, 120°) or (0°, 0°, 0°), which is the zero sequence. Phase sequences for all other harmonic orders can be determined in the same fashion. </a:t>
            </a:r>
          </a:p>
          <a:p>
            <a:r>
              <a:rPr lang="en-US" sz="2300" b="1" dirty="0" smtClean="0">
                <a:latin typeface="Cambria" pitchFamily="18" charset="0"/>
              </a:rPr>
              <a:t>Since a distorted waveform in power systems contains only odd-harmonic components (see Sec. 5.1), only odd-harmonic phase sequence rotations are summarized here:</a:t>
            </a:r>
          </a:p>
          <a:p>
            <a:r>
              <a:rPr lang="en-US" sz="2300" b="1" dirty="0" smtClean="0">
                <a:latin typeface="Cambria" pitchFamily="18" charset="0"/>
              </a:rPr>
              <a:t>■ Harmonics of order </a:t>
            </a:r>
            <a:r>
              <a:rPr lang="en-US" sz="2300" b="1" i="1" dirty="0" smtClean="0">
                <a:latin typeface="Cambria" pitchFamily="18" charset="0"/>
              </a:rPr>
              <a:t>h  1, 7, 13,… are generally positive sequence.</a:t>
            </a:r>
          </a:p>
          <a:p>
            <a:r>
              <a:rPr lang="en-US" sz="2300" b="1" dirty="0" smtClean="0">
                <a:latin typeface="Cambria" pitchFamily="18" charset="0"/>
              </a:rPr>
              <a:t>■ Harmonics of order </a:t>
            </a:r>
            <a:r>
              <a:rPr lang="en-US" sz="2300" b="1" i="1" dirty="0" smtClean="0">
                <a:latin typeface="Cambria" pitchFamily="18" charset="0"/>
              </a:rPr>
              <a:t>h  5, 11, 17,… are generally negative sequence.</a:t>
            </a:r>
          </a:p>
          <a:p>
            <a:r>
              <a:rPr lang="en-US" sz="2300" b="1" dirty="0" smtClean="0">
                <a:latin typeface="Cambria" pitchFamily="18" charset="0"/>
              </a:rPr>
              <a:t>■ </a:t>
            </a:r>
            <a:r>
              <a:rPr lang="en-US" sz="2300" b="1" dirty="0" err="1" smtClean="0">
                <a:latin typeface="Cambria" pitchFamily="18" charset="0"/>
              </a:rPr>
              <a:t>Triplens</a:t>
            </a:r>
            <a:r>
              <a:rPr lang="en-US" sz="2300" b="1" dirty="0" smtClean="0">
                <a:latin typeface="Cambria" pitchFamily="18" charset="0"/>
              </a:rPr>
              <a:t> (</a:t>
            </a:r>
            <a:r>
              <a:rPr lang="en-US" sz="2300" b="1" i="1" dirty="0" smtClean="0">
                <a:latin typeface="Cambria" pitchFamily="18" charset="0"/>
              </a:rPr>
              <a:t>h  3, 9, 15,…) are generally zero sequence.</a:t>
            </a:r>
            <a:endParaRPr lang="en-US" sz="2300" b="1" dirty="0">
              <a:latin typeface="Cambria"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chemeClr val="tx1"/>
                </a:solidFill>
              </a:rPr>
              <a:t>Triplen</a:t>
            </a:r>
            <a:r>
              <a:rPr lang="en-US" b="1" dirty="0" smtClean="0">
                <a:solidFill>
                  <a:schemeClr val="tx1"/>
                </a:solidFill>
              </a:rPr>
              <a:t> harmonics</a:t>
            </a:r>
            <a:endParaRPr lang="en-US" dirty="0">
              <a:solidFill>
                <a:schemeClr val="tx1"/>
              </a:solidFill>
            </a:endParaRPr>
          </a:p>
        </p:txBody>
      </p:sp>
      <p:sp>
        <p:nvSpPr>
          <p:cNvPr id="3" name="Content Placeholder 2"/>
          <p:cNvSpPr>
            <a:spLocks noGrp="1"/>
          </p:cNvSpPr>
          <p:nvPr>
            <p:ph idx="1"/>
          </p:nvPr>
        </p:nvSpPr>
        <p:spPr>
          <a:xfrm>
            <a:off x="457200" y="1447800"/>
            <a:ext cx="7873999" cy="4648200"/>
          </a:xfrm>
        </p:spPr>
        <p:txBody>
          <a:bodyPr>
            <a:normAutofit lnSpcReduction="10000"/>
          </a:bodyPr>
          <a:lstStyle/>
          <a:p>
            <a:r>
              <a:rPr lang="en-US" sz="2400" b="1" dirty="0" smtClean="0">
                <a:latin typeface="Cambria" pitchFamily="18" charset="0"/>
              </a:rPr>
              <a:t>As previously mentioned, </a:t>
            </a:r>
            <a:r>
              <a:rPr lang="en-US" sz="2400" b="1" dirty="0" err="1" smtClean="0">
                <a:latin typeface="Cambria" pitchFamily="18" charset="0"/>
              </a:rPr>
              <a:t>triplen</a:t>
            </a:r>
            <a:r>
              <a:rPr lang="en-US" sz="2400" b="1" dirty="0" smtClean="0">
                <a:latin typeface="Cambria" pitchFamily="18" charset="0"/>
              </a:rPr>
              <a:t> harmonics are the odd multiples of the third harmonic (</a:t>
            </a:r>
            <a:r>
              <a:rPr lang="en-US" sz="2400" b="1" i="1" dirty="0" smtClean="0">
                <a:latin typeface="Cambria" pitchFamily="18" charset="0"/>
              </a:rPr>
              <a:t>h  3, 9, 15, 21,…). They deserve special consideration </a:t>
            </a:r>
            <a:r>
              <a:rPr lang="en-US" sz="2400" b="1" dirty="0" smtClean="0">
                <a:latin typeface="Cambria" pitchFamily="18" charset="0"/>
              </a:rPr>
              <a:t>because the system response is often considerably different for </a:t>
            </a:r>
            <a:r>
              <a:rPr lang="en-US" sz="2400" b="1" dirty="0" err="1" smtClean="0">
                <a:latin typeface="Cambria" pitchFamily="18" charset="0"/>
              </a:rPr>
              <a:t>triplens</a:t>
            </a:r>
            <a:r>
              <a:rPr lang="en-US" sz="2400" b="1" dirty="0" smtClean="0">
                <a:latin typeface="Cambria" pitchFamily="18" charset="0"/>
              </a:rPr>
              <a:t> than for the rest of the harmonics. </a:t>
            </a:r>
            <a:r>
              <a:rPr lang="en-US" sz="2400" b="1" dirty="0" err="1" smtClean="0">
                <a:latin typeface="Cambria" pitchFamily="18" charset="0"/>
              </a:rPr>
              <a:t>Triplens</a:t>
            </a:r>
            <a:r>
              <a:rPr lang="en-US" sz="2400" b="1" dirty="0" smtClean="0">
                <a:latin typeface="Cambria" pitchFamily="18" charset="0"/>
              </a:rPr>
              <a:t> become an important issue for grounded-</a:t>
            </a:r>
            <a:r>
              <a:rPr lang="en-US" sz="2400" b="1" dirty="0" err="1" smtClean="0">
                <a:latin typeface="Cambria" pitchFamily="18" charset="0"/>
              </a:rPr>
              <a:t>wye</a:t>
            </a:r>
            <a:r>
              <a:rPr lang="en-US" sz="2400" b="1" dirty="0" smtClean="0">
                <a:latin typeface="Cambria" pitchFamily="18" charset="0"/>
              </a:rPr>
              <a:t> systems with current flowing on the neutral.</a:t>
            </a:r>
          </a:p>
          <a:p>
            <a:r>
              <a:rPr lang="en-US" sz="2400" b="1" dirty="0" smtClean="0">
                <a:latin typeface="Cambria" pitchFamily="18" charset="0"/>
              </a:rPr>
              <a:t>Two typical problems are overloading the neutral and telephone interference. One also hears occasionally of devices that </a:t>
            </a:r>
            <a:r>
              <a:rPr lang="en-US" sz="2400" b="1" dirty="0" err="1" smtClean="0">
                <a:latin typeface="Cambria" pitchFamily="18" charset="0"/>
              </a:rPr>
              <a:t>misoperate</a:t>
            </a:r>
            <a:r>
              <a:rPr lang="en-US" sz="2400" b="1" dirty="0" smtClean="0">
                <a:latin typeface="Cambria" pitchFamily="18" charset="0"/>
              </a:rPr>
              <a:t> because the line-to-neutral voltage is badly distorted by the </a:t>
            </a:r>
            <a:r>
              <a:rPr lang="en-US" sz="2400" b="1" dirty="0" err="1" smtClean="0">
                <a:latin typeface="Cambria" pitchFamily="18" charset="0"/>
              </a:rPr>
              <a:t>triplen</a:t>
            </a:r>
            <a:r>
              <a:rPr lang="en-US" sz="2400" b="1" dirty="0" smtClean="0">
                <a:latin typeface="Cambria" pitchFamily="18" charset="0"/>
              </a:rPr>
              <a:t> harmonic voltage drop in the neutral conductor.</a:t>
            </a:r>
            <a:endParaRPr lang="en-US" sz="2400" b="1" dirty="0">
              <a:latin typeface="Cambria"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0"/>
            <a:ext cx="8077200" cy="3880773"/>
          </a:xfrm>
        </p:spPr>
        <p:txBody>
          <a:bodyPr>
            <a:normAutofit/>
          </a:bodyPr>
          <a:lstStyle/>
          <a:p>
            <a:r>
              <a:rPr lang="en-US" sz="2200" dirty="0" smtClean="0"/>
              <a:t>For the system with perfectly balanced single-phase loads illustrated in Fig. 5.6, an assumption is made that fundamental and third-harmonic components are present. </a:t>
            </a:r>
          </a:p>
          <a:p>
            <a:r>
              <a:rPr lang="en-US" sz="2200" dirty="0" smtClean="0"/>
              <a:t>Summing the currents at node </a:t>
            </a:r>
            <a:r>
              <a:rPr lang="en-US" sz="2200" i="1" dirty="0" smtClean="0"/>
              <a:t>N, the </a:t>
            </a:r>
            <a:r>
              <a:rPr lang="en-US" sz="2200" dirty="0" smtClean="0"/>
              <a:t>fundamental current components in the neutral are found to be zero, but the third-harmonic components are 3 times those of the phase currents because they naturally coincide in phase and time.</a:t>
            </a:r>
            <a:endParaRPr lang="en-US" sz="2200" dirty="0"/>
          </a:p>
        </p:txBody>
      </p:sp>
      <p:pic>
        <p:nvPicPr>
          <p:cNvPr id="4098" name="Picture 2"/>
          <p:cNvPicPr>
            <a:picLocks noChangeAspect="1" noChangeArrowheads="1"/>
          </p:cNvPicPr>
          <p:nvPr/>
        </p:nvPicPr>
        <p:blipFill>
          <a:blip r:embed="rId3"/>
          <a:srcRect/>
          <a:stretch>
            <a:fillRect/>
          </a:stretch>
        </p:blipFill>
        <p:spPr bwMode="auto">
          <a:xfrm>
            <a:off x="0" y="2590800"/>
            <a:ext cx="8991600" cy="4267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ChangeAspect="1" noChangeArrowheads="1"/>
          </p:cNvPicPr>
          <p:nvPr/>
        </p:nvPicPr>
        <p:blipFill>
          <a:blip r:embed="rId2"/>
          <a:srcRect/>
          <a:stretch>
            <a:fillRect/>
          </a:stretch>
        </p:blipFill>
        <p:spPr bwMode="auto">
          <a:xfrm>
            <a:off x="228600" y="533400"/>
            <a:ext cx="8915400" cy="25146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2133600" y="3718560"/>
            <a:ext cx="5562600" cy="26822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ChangeAspect="1" noChangeArrowheads="1"/>
          </p:cNvPicPr>
          <p:nvPr/>
        </p:nvPicPr>
        <p:blipFill>
          <a:blip r:embed="rId2"/>
          <a:srcRect/>
          <a:stretch>
            <a:fillRect/>
          </a:stretch>
        </p:blipFill>
        <p:spPr bwMode="auto">
          <a:xfrm>
            <a:off x="381000" y="1295400"/>
            <a:ext cx="7620000" cy="220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Harmonic Distortion</a:t>
            </a:r>
            <a:endParaRPr lang="en-US" dirty="0">
              <a:solidFill>
                <a:schemeClr val="tx1"/>
              </a:solidFill>
            </a:endParaRPr>
          </a:p>
        </p:txBody>
      </p:sp>
      <p:sp>
        <p:nvSpPr>
          <p:cNvPr id="3" name="Content Placeholder 2"/>
          <p:cNvSpPr>
            <a:spLocks noGrp="1"/>
          </p:cNvSpPr>
          <p:nvPr>
            <p:ph idx="1"/>
          </p:nvPr>
        </p:nvSpPr>
        <p:spPr>
          <a:xfrm>
            <a:off x="508001" y="2160590"/>
            <a:ext cx="7111999" cy="3880773"/>
          </a:xfrm>
        </p:spPr>
        <p:txBody>
          <a:bodyPr>
            <a:normAutofit/>
          </a:bodyPr>
          <a:lstStyle/>
          <a:p>
            <a:r>
              <a:rPr lang="en-US" sz="2400" dirty="0" smtClean="0"/>
              <a:t>Harmonic distortion is caused by nonlinear devices in the power system.</a:t>
            </a:r>
          </a:p>
          <a:p>
            <a:r>
              <a:rPr lang="en-US" sz="2400" dirty="0" smtClean="0"/>
              <a:t>A nonlinear device is one in which the current is not proportional to the applied voltage.</a:t>
            </a:r>
          </a:p>
          <a:p>
            <a:endParaRPr lang="en-US"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170" name="Picture 2"/>
          <p:cNvPicPr>
            <a:picLocks noChangeAspect="1" noChangeArrowheads="1"/>
          </p:cNvPicPr>
          <p:nvPr/>
        </p:nvPicPr>
        <p:blipFill>
          <a:blip r:embed="rId2"/>
          <a:srcRect/>
          <a:stretch>
            <a:fillRect/>
          </a:stretch>
        </p:blipFill>
        <p:spPr bwMode="auto">
          <a:xfrm>
            <a:off x="381000" y="304800"/>
            <a:ext cx="8229600" cy="1828800"/>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1066800" y="3124200"/>
            <a:ext cx="7315200" cy="2514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srcRect/>
          <a:stretch>
            <a:fillRect/>
          </a:stretch>
        </p:blipFill>
        <p:spPr bwMode="auto">
          <a:xfrm>
            <a:off x="228600" y="304800"/>
            <a:ext cx="8229600" cy="1905000"/>
          </a:xfrm>
          <a:prstGeom prst="rect">
            <a:avLst/>
          </a:prstGeom>
          <a:noFill/>
          <a:ln w="9525">
            <a:noFill/>
            <a:miter lim="800000"/>
            <a:headEnd/>
            <a:tailEnd/>
          </a:ln>
          <a:effectLst/>
        </p:spPr>
      </p:pic>
      <p:pic>
        <p:nvPicPr>
          <p:cNvPr id="8196" name="Picture 4"/>
          <p:cNvPicPr>
            <a:picLocks noChangeAspect="1" noChangeArrowheads="1"/>
          </p:cNvPicPr>
          <p:nvPr/>
        </p:nvPicPr>
        <p:blipFill>
          <a:blip r:embed="rId3"/>
          <a:srcRect/>
          <a:stretch>
            <a:fillRect/>
          </a:stretch>
        </p:blipFill>
        <p:spPr bwMode="auto">
          <a:xfrm>
            <a:off x="304800" y="2209800"/>
            <a:ext cx="8153400" cy="1828800"/>
          </a:xfrm>
          <a:prstGeom prst="rect">
            <a:avLst/>
          </a:prstGeom>
          <a:noFill/>
          <a:ln w="9525">
            <a:noFill/>
            <a:miter lim="800000"/>
            <a:headEnd/>
            <a:tailEnd/>
          </a:ln>
          <a:effectLst/>
        </p:spPr>
      </p:pic>
      <p:pic>
        <p:nvPicPr>
          <p:cNvPr id="7" name="Picture 3"/>
          <p:cNvPicPr>
            <a:picLocks noChangeAspect="1" noChangeArrowheads="1"/>
          </p:cNvPicPr>
          <p:nvPr/>
        </p:nvPicPr>
        <p:blipFill>
          <a:blip r:embed="rId4"/>
          <a:srcRect/>
          <a:stretch>
            <a:fillRect/>
          </a:stretch>
        </p:blipFill>
        <p:spPr bwMode="auto">
          <a:xfrm>
            <a:off x="533400" y="4114800"/>
            <a:ext cx="7924800" cy="2514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228600" y="762000"/>
            <a:ext cx="8610600" cy="2895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Harmonic Indices</a:t>
            </a:r>
            <a:endParaRPr lang="en-US" dirty="0">
              <a:solidFill>
                <a:schemeClr val="tx1"/>
              </a:solidFill>
            </a:endParaRPr>
          </a:p>
        </p:txBody>
      </p:sp>
      <p:sp>
        <p:nvSpPr>
          <p:cNvPr id="3" name="Content Placeholder 2"/>
          <p:cNvSpPr>
            <a:spLocks noGrp="1"/>
          </p:cNvSpPr>
          <p:nvPr>
            <p:ph idx="1"/>
          </p:nvPr>
        </p:nvSpPr>
        <p:spPr>
          <a:xfrm>
            <a:off x="508001" y="2160590"/>
            <a:ext cx="7188199" cy="3880773"/>
          </a:xfrm>
        </p:spPr>
        <p:txBody>
          <a:bodyPr>
            <a:normAutofit/>
          </a:bodyPr>
          <a:lstStyle/>
          <a:p>
            <a:r>
              <a:rPr lang="en-US" sz="2800" dirty="0" smtClean="0"/>
              <a:t>The two most commonly used indices for measuring the harmonic content of a waveform are </a:t>
            </a:r>
            <a:r>
              <a:rPr lang="en-US" sz="2800" b="1" dirty="0" smtClean="0"/>
              <a:t>the total harmonic distortion</a:t>
            </a:r>
            <a:r>
              <a:rPr lang="en-US" sz="2800" dirty="0" smtClean="0"/>
              <a:t> and the </a:t>
            </a:r>
            <a:r>
              <a:rPr lang="en-US" sz="2800" b="1" dirty="0" smtClean="0"/>
              <a:t>total demand distortion</a:t>
            </a:r>
            <a:r>
              <a:rPr lang="en-US" sz="2800" dirty="0" smtClean="0"/>
              <a:t>. Both are measures of the effective value of a waveform and may be applied to either voltage or current.</a:t>
            </a:r>
            <a:endParaRPr lang="en-US" sz="2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6447501" cy="1320800"/>
          </a:xfrm>
        </p:spPr>
        <p:txBody>
          <a:bodyPr>
            <a:normAutofit/>
          </a:bodyPr>
          <a:lstStyle/>
          <a:p>
            <a:r>
              <a:rPr lang="en-US" b="1" dirty="0" smtClean="0">
                <a:solidFill>
                  <a:schemeClr val="accent5"/>
                </a:solidFill>
              </a:rPr>
              <a:t>Total harmonic distortion</a:t>
            </a:r>
            <a:endParaRPr lang="en-US" dirty="0">
              <a:solidFill>
                <a:schemeClr val="accent5"/>
              </a:solidFill>
            </a:endParaRPr>
          </a:p>
        </p:txBody>
      </p:sp>
      <p:sp>
        <p:nvSpPr>
          <p:cNvPr id="3" name="Content Placeholder 2"/>
          <p:cNvSpPr>
            <a:spLocks noGrp="1"/>
          </p:cNvSpPr>
          <p:nvPr>
            <p:ph idx="1"/>
          </p:nvPr>
        </p:nvSpPr>
        <p:spPr>
          <a:xfrm>
            <a:off x="381000" y="609600"/>
            <a:ext cx="6447501" cy="3880773"/>
          </a:xfrm>
        </p:spPr>
        <p:txBody>
          <a:bodyPr>
            <a:normAutofit/>
          </a:bodyPr>
          <a:lstStyle/>
          <a:p>
            <a:r>
              <a:rPr lang="en-US" sz="2000" dirty="0" smtClean="0"/>
              <a:t>The THD is a measure of the </a:t>
            </a:r>
            <a:r>
              <a:rPr lang="en-US" sz="2000" i="1" dirty="0" smtClean="0"/>
              <a:t>effective value of the harmonic components </a:t>
            </a:r>
            <a:r>
              <a:rPr lang="en-US" sz="2000" dirty="0" smtClean="0"/>
              <a:t>of a distorted waveform.</a:t>
            </a:r>
          </a:p>
          <a:p>
            <a:r>
              <a:rPr lang="en-US" sz="2000" dirty="0" smtClean="0"/>
              <a:t>This index can be calculated for either voltage or current:</a:t>
            </a:r>
            <a:endParaRPr lang="en-US" sz="2000" dirty="0"/>
          </a:p>
        </p:txBody>
      </p:sp>
      <p:pic>
        <p:nvPicPr>
          <p:cNvPr id="46082" name="Picture 2"/>
          <p:cNvPicPr>
            <a:picLocks noChangeAspect="1" noChangeArrowheads="1"/>
          </p:cNvPicPr>
          <p:nvPr/>
        </p:nvPicPr>
        <p:blipFill>
          <a:blip r:embed="rId2"/>
          <a:srcRect/>
          <a:stretch>
            <a:fillRect/>
          </a:stretch>
        </p:blipFill>
        <p:spPr bwMode="auto">
          <a:xfrm>
            <a:off x="914400" y="2133600"/>
            <a:ext cx="6172200" cy="1828800"/>
          </a:xfrm>
          <a:prstGeom prst="rect">
            <a:avLst/>
          </a:prstGeom>
          <a:noFill/>
          <a:ln w="9525">
            <a:noFill/>
            <a:miter lim="800000"/>
            <a:headEnd/>
            <a:tailEnd/>
          </a:ln>
          <a:effectLst/>
        </p:spPr>
      </p:pic>
      <p:sp>
        <p:nvSpPr>
          <p:cNvPr id="5" name="Rectangle 4"/>
          <p:cNvSpPr/>
          <p:nvPr/>
        </p:nvSpPr>
        <p:spPr>
          <a:xfrm>
            <a:off x="838200" y="3733800"/>
            <a:ext cx="6553200" cy="646331"/>
          </a:xfrm>
          <a:prstGeom prst="rect">
            <a:avLst/>
          </a:prstGeom>
        </p:spPr>
        <p:txBody>
          <a:bodyPr wrap="square">
            <a:spAutoFit/>
          </a:bodyPr>
          <a:lstStyle/>
          <a:p>
            <a:r>
              <a:rPr lang="en-US" dirty="0" smtClean="0"/>
              <a:t>where </a:t>
            </a:r>
            <a:r>
              <a:rPr lang="en-US" i="1" dirty="0" err="1" smtClean="0"/>
              <a:t>Mh</a:t>
            </a:r>
            <a:r>
              <a:rPr lang="en-US" i="1" dirty="0" smtClean="0"/>
              <a:t> is the </a:t>
            </a:r>
            <a:r>
              <a:rPr lang="en-US" i="1" dirty="0" err="1" smtClean="0"/>
              <a:t>rms</a:t>
            </a:r>
            <a:r>
              <a:rPr lang="en-US" i="1" dirty="0" smtClean="0"/>
              <a:t> value of harmonic component h of the quantity M.</a:t>
            </a:r>
            <a:endParaRPr lang="en-US" dirty="0"/>
          </a:p>
        </p:txBody>
      </p:sp>
      <p:pic>
        <p:nvPicPr>
          <p:cNvPr id="46083" name="Picture 3"/>
          <p:cNvPicPr>
            <a:picLocks noChangeAspect="1" noChangeArrowheads="1"/>
          </p:cNvPicPr>
          <p:nvPr/>
        </p:nvPicPr>
        <p:blipFill>
          <a:blip r:embed="rId3"/>
          <a:srcRect/>
          <a:stretch>
            <a:fillRect/>
          </a:stretch>
        </p:blipFill>
        <p:spPr bwMode="auto">
          <a:xfrm>
            <a:off x="457200" y="4648200"/>
            <a:ext cx="8001000" cy="220980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7340599" cy="3880773"/>
          </a:xfrm>
        </p:spPr>
        <p:txBody>
          <a:bodyPr>
            <a:normAutofit/>
          </a:bodyPr>
          <a:lstStyle/>
          <a:p>
            <a:r>
              <a:rPr lang="en-US" dirty="0" smtClean="0"/>
              <a:t>The THD index is most often used to describe voltage harmonic distortion. Harmonic voltages are almost always referenced to the fundamental value of the waveform at the time of the sample. Because fundamental voltage varies by only a few percent, the voltage THD is nearly always a meaningful number.</a:t>
            </a:r>
          </a:p>
          <a:p>
            <a:r>
              <a:rPr lang="en-US" dirty="0" smtClean="0"/>
              <a:t>Variations in the THD over a period of time often follow a distinct pattern representing nonlinear load activities in the system. </a:t>
            </a:r>
          </a:p>
          <a:p>
            <a:r>
              <a:rPr lang="en-US" dirty="0" smtClean="0"/>
              <a:t>Figure 5.9 shows the voltage THD variation over a 1-week period where a daily cyclical pattern is obvious. The voltage THD shown in Fig. 5.9 was taken at a 13.2-kV distribution substation supplying a residential load.</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7106" name="Picture 2"/>
          <p:cNvPicPr>
            <a:picLocks noChangeAspect="1" noChangeArrowheads="1"/>
          </p:cNvPicPr>
          <p:nvPr/>
        </p:nvPicPr>
        <p:blipFill>
          <a:blip r:embed="rId2"/>
          <a:srcRect/>
          <a:stretch>
            <a:fillRect/>
          </a:stretch>
        </p:blipFill>
        <p:spPr bwMode="auto">
          <a:xfrm>
            <a:off x="0" y="838200"/>
            <a:ext cx="8763000" cy="571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7772400" cy="3880773"/>
          </a:xfrm>
        </p:spPr>
        <p:txBody>
          <a:bodyPr>
            <a:normAutofit/>
          </a:bodyPr>
          <a:lstStyle/>
          <a:p>
            <a:r>
              <a:rPr lang="en-US" sz="2400" dirty="0" smtClean="0"/>
              <a:t>High-voltage THD occurs at night and during the early morning hours since the nonlinear loads are relatively high compared to the amount of linear load during these hours. A 1-week observation period is often required to come up with a meaningful THD pattern since it is usually the shortest period to obtain representative and reproducible measurement results.</a:t>
            </a:r>
            <a:endParaRPr lang="en-US"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447501" cy="1320800"/>
          </a:xfrm>
        </p:spPr>
        <p:txBody>
          <a:bodyPr/>
          <a:lstStyle/>
          <a:p>
            <a:r>
              <a:rPr lang="en-US" b="1" dirty="0" smtClean="0">
                <a:solidFill>
                  <a:schemeClr val="tx1"/>
                </a:solidFill>
              </a:rPr>
              <a:t>Total demand distortion</a:t>
            </a:r>
            <a:endParaRPr lang="en-US" dirty="0">
              <a:solidFill>
                <a:schemeClr val="tx1"/>
              </a:solidFill>
            </a:endParaRPr>
          </a:p>
        </p:txBody>
      </p:sp>
      <p:sp>
        <p:nvSpPr>
          <p:cNvPr id="3" name="Content Placeholder 2"/>
          <p:cNvSpPr>
            <a:spLocks noGrp="1"/>
          </p:cNvSpPr>
          <p:nvPr>
            <p:ph idx="1"/>
          </p:nvPr>
        </p:nvSpPr>
        <p:spPr>
          <a:xfrm>
            <a:off x="-228600" y="609600"/>
            <a:ext cx="8839200" cy="4191000"/>
          </a:xfrm>
        </p:spPr>
        <p:txBody>
          <a:bodyPr>
            <a:noAutofit/>
          </a:bodyPr>
          <a:lstStyle/>
          <a:p>
            <a:r>
              <a:rPr lang="en-US" sz="2000" dirty="0" smtClean="0"/>
              <a:t>Current distortion levels can be characterized by a THD value, as has been described, but this can often be misleading. A small current may have a high THD but not be a significant threat to the system. For example, many adjustable-speed drives will exhibit high THD values for the input current when they are operating at very light loads. This is not necessarily a significant concern because the magnitude of harmonic current is low, even though its relative current distortion is high.</a:t>
            </a:r>
          </a:p>
          <a:p>
            <a:r>
              <a:rPr lang="en-US" sz="2000" dirty="0" smtClean="0"/>
              <a:t>Some analysts have attempted to avoid this difficulty by referring THD to the fundamental of the peak demand load current rather than the fundamental of the present sample. This is called total demand distortion and serves as the basis for the guidelines in IEEE Standard 519-1992, </a:t>
            </a:r>
            <a:r>
              <a:rPr lang="en-US" sz="2000" i="1" dirty="0" smtClean="0"/>
              <a:t>Recommended Practices and Requirements for Harmonic Control in Electrical Power Systems. It is defined as follows:</a:t>
            </a:r>
            <a:endParaRPr lang="en-US" sz="20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ChangeAspect="1" noChangeArrowheads="1"/>
          </p:cNvPicPr>
          <p:nvPr/>
        </p:nvPicPr>
        <p:blipFill>
          <a:blip r:embed="rId2"/>
          <a:srcRect/>
          <a:stretch>
            <a:fillRect/>
          </a:stretch>
        </p:blipFill>
        <p:spPr bwMode="auto">
          <a:xfrm>
            <a:off x="685800" y="304800"/>
            <a:ext cx="8001000" cy="2514600"/>
          </a:xfrm>
          <a:prstGeom prst="rect">
            <a:avLst/>
          </a:prstGeom>
          <a:noFill/>
          <a:ln w="9525">
            <a:noFill/>
            <a:miter lim="800000"/>
            <a:headEnd/>
            <a:tailEnd/>
          </a:ln>
          <a:effectLst/>
        </p:spPr>
      </p:pic>
      <p:pic>
        <p:nvPicPr>
          <p:cNvPr id="49154" name="Picture 2"/>
          <p:cNvPicPr>
            <a:picLocks noChangeAspect="1" noChangeArrowheads="1"/>
          </p:cNvPicPr>
          <p:nvPr/>
        </p:nvPicPr>
        <p:blipFill>
          <a:blip r:embed="rId3"/>
          <a:srcRect/>
          <a:stretch>
            <a:fillRect/>
          </a:stretch>
        </p:blipFill>
        <p:spPr bwMode="auto">
          <a:xfrm>
            <a:off x="0" y="2743200"/>
            <a:ext cx="8610600" cy="3733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229600" cy="4525963"/>
          </a:xfrm>
        </p:spPr>
        <p:txBody>
          <a:bodyPr>
            <a:normAutofit/>
          </a:bodyPr>
          <a:lstStyle/>
          <a:p>
            <a:r>
              <a:rPr lang="en-US" sz="2800" dirty="0" smtClean="0"/>
              <a:t>Figure  illustrates this concept by the case of a sinusoidal voltage applied to a simple nonlinear resistor in which the voltage and current vary according to the curve shown. While the applied voltage is perfectly sinusoidal, the resulting current is distorted.</a:t>
            </a:r>
            <a:endParaRPr lang="en-US" sz="2800" dirty="0"/>
          </a:p>
        </p:txBody>
      </p:sp>
      <p:pic>
        <p:nvPicPr>
          <p:cNvPr id="1026" name="Picture 2"/>
          <p:cNvPicPr>
            <a:picLocks noChangeAspect="1" noChangeArrowheads="1"/>
          </p:cNvPicPr>
          <p:nvPr/>
        </p:nvPicPr>
        <p:blipFill>
          <a:blip r:embed="rId2"/>
          <a:srcRect/>
          <a:stretch>
            <a:fillRect/>
          </a:stretch>
        </p:blipFill>
        <p:spPr bwMode="auto">
          <a:xfrm>
            <a:off x="152400" y="3276600"/>
            <a:ext cx="8991600" cy="3581400"/>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5"/>
                </a:solidFill>
              </a:rPr>
              <a:t>Harmonic Sources from</a:t>
            </a:r>
            <a:br>
              <a:rPr lang="en-US" b="1" dirty="0" smtClean="0">
                <a:solidFill>
                  <a:schemeClr val="accent5"/>
                </a:solidFill>
              </a:rPr>
            </a:br>
            <a:r>
              <a:rPr lang="en-US" b="1" dirty="0" smtClean="0">
                <a:solidFill>
                  <a:schemeClr val="accent5"/>
                </a:solidFill>
              </a:rPr>
              <a:t>Commercial Loads</a:t>
            </a:r>
            <a:endParaRPr lang="en-US" dirty="0">
              <a:solidFill>
                <a:schemeClr val="accent5"/>
              </a:solidFill>
            </a:endParaRPr>
          </a:p>
        </p:txBody>
      </p:sp>
      <p:sp>
        <p:nvSpPr>
          <p:cNvPr id="3" name="Content Placeholder 2"/>
          <p:cNvSpPr>
            <a:spLocks noGrp="1"/>
          </p:cNvSpPr>
          <p:nvPr>
            <p:ph idx="1"/>
          </p:nvPr>
        </p:nvSpPr>
        <p:spPr>
          <a:xfrm>
            <a:off x="381001" y="2160590"/>
            <a:ext cx="7696200" cy="3880773"/>
          </a:xfrm>
        </p:spPr>
        <p:txBody>
          <a:bodyPr>
            <a:normAutofit/>
          </a:bodyPr>
          <a:lstStyle/>
          <a:p>
            <a:r>
              <a:rPr lang="en-US" sz="2400" dirty="0" smtClean="0"/>
              <a:t>Commercial facilities such as office complexes, department stores, hospitals, and Internet data centers are dominated with high-efficiency fluorescent lighting with electronic ballasts, adjustable-speed drives for the heating, ventilation, and air conditioning (HVAC) loads, elevator drives, and sensitive electronic equipment supplied by single-phase switch-mode power supplies.</a:t>
            </a:r>
            <a:endParaRPr lang="en-US" sz="2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5"/>
                </a:solidFill>
              </a:rPr>
              <a:t>1. Single-phase power supplies</a:t>
            </a:r>
            <a:endParaRPr lang="en-US" dirty="0">
              <a:solidFill>
                <a:schemeClr val="accent5"/>
              </a:solidFill>
            </a:endParaRPr>
          </a:p>
        </p:txBody>
      </p:sp>
      <p:sp>
        <p:nvSpPr>
          <p:cNvPr id="3" name="Content Placeholder 2"/>
          <p:cNvSpPr>
            <a:spLocks noGrp="1"/>
          </p:cNvSpPr>
          <p:nvPr>
            <p:ph idx="1"/>
          </p:nvPr>
        </p:nvSpPr>
        <p:spPr>
          <a:xfrm>
            <a:off x="304800" y="1524000"/>
            <a:ext cx="7873999" cy="3880773"/>
          </a:xfrm>
        </p:spPr>
        <p:txBody>
          <a:bodyPr/>
          <a:lstStyle/>
          <a:p>
            <a:r>
              <a:rPr lang="en-US" dirty="0" smtClean="0"/>
              <a:t>A major concern in commercial buildings is that power supplies for single-phase electronic equipment will produce too much harmonic current for the wiring. DC power for modern electronic and microprocessor-based office equipment is commonly derived from single-phase full-wave diode bridge rectifiers.</a:t>
            </a:r>
            <a:endParaRPr lang="en-US" dirty="0"/>
          </a:p>
        </p:txBody>
      </p:sp>
      <p:pic>
        <p:nvPicPr>
          <p:cNvPr id="47106" name="Picture 2"/>
          <p:cNvPicPr>
            <a:picLocks noChangeAspect="1" noChangeArrowheads="1"/>
          </p:cNvPicPr>
          <p:nvPr/>
        </p:nvPicPr>
        <p:blipFill>
          <a:blip r:embed="rId2"/>
          <a:srcRect/>
          <a:stretch>
            <a:fillRect/>
          </a:stretch>
        </p:blipFill>
        <p:spPr bwMode="auto">
          <a:xfrm>
            <a:off x="609600" y="3657600"/>
            <a:ext cx="7086600" cy="2428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7924800" cy="5791200"/>
          </a:xfrm>
        </p:spPr>
        <p:txBody>
          <a:bodyPr>
            <a:noAutofit/>
          </a:bodyPr>
          <a:lstStyle/>
          <a:p>
            <a:r>
              <a:rPr lang="en-US" sz="2200" dirty="0" smtClean="0"/>
              <a:t>There are two common types of single-phase power supplies. Older technologies use ac-side voltage control methods, such as transformers, to reduce voltages to the level required for the dc bus. The inductance of the transformer provides a beneficial side effect by smoothing the input current waveform, </a:t>
            </a:r>
            <a:r>
              <a:rPr lang="en-US" sz="2200" dirty="0" err="1" smtClean="0"/>
              <a:t>reducin</a:t>
            </a:r>
            <a:r>
              <a:rPr lang="en-US" sz="2200" dirty="0" smtClean="0"/>
              <a:t> harmonic content. Newer-technology switch-mode power supplies (see Fig. 5.10) use dc-to-dc conversion techniques to achieve a smooth dc output with small, lightweight components.</a:t>
            </a:r>
          </a:p>
          <a:p>
            <a:r>
              <a:rPr lang="en-US" sz="2200" dirty="0" smtClean="0"/>
              <a:t>A distinctive characteristic of switch-mode power supplies is a very high third-harmonic content in the current. Since third-harmonic current components are additive in the neutral of a three-phase system, the increasing application of switch-mode power supplies causes concern for overloading of neutral conductors, especially in older buildings where an undersized neutral may have been installed</a:t>
            </a:r>
            <a:endParaRPr lang="en-US" sz="22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7106" name="Picture 2"/>
          <p:cNvPicPr>
            <a:picLocks noChangeAspect="1" noChangeArrowheads="1"/>
          </p:cNvPicPr>
          <p:nvPr/>
        </p:nvPicPr>
        <p:blipFill>
          <a:blip r:embed="rId2"/>
          <a:srcRect/>
          <a:stretch>
            <a:fillRect/>
          </a:stretch>
        </p:blipFill>
        <p:spPr bwMode="auto">
          <a:xfrm>
            <a:off x="457200" y="228600"/>
            <a:ext cx="7467600" cy="6389914"/>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5"/>
                </a:solidFill>
              </a:rPr>
              <a:t>2. Fluorescent lighting</a:t>
            </a:r>
            <a:endParaRPr lang="en-US" dirty="0">
              <a:solidFill>
                <a:schemeClr val="accent5"/>
              </a:solidFill>
            </a:endParaRPr>
          </a:p>
        </p:txBody>
      </p:sp>
      <p:sp>
        <p:nvSpPr>
          <p:cNvPr id="3" name="Content Placeholder 2"/>
          <p:cNvSpPr>
            <a:spLocks noGrp="1"/>
          </p:cNvSpPr>
          <p:nvPr>
            <p:ph idx="1"/>
          </p:nvPr>
        </p:nvSpPr>
        <p:spPr>
          <a:xfrm>
            <a:off x="228600" y="1524000"/>
            <a:ext cx="7924800" cy="3880773"/>
          </a:xfrm>
        </p:spPr>
        <p:txBody>
          <a:bodyPr>
            <a:noAutofit/>
          </a:bodyPr>
          <a:lstStyle/>
          <a:p>
            <a:r>
              <a:rPr lang="en-US" sz="2000" dirty="0" smtClean="0"/>
              <a:t>Lighting typically accounts for 40 to 60 percent of a commercial building load.</a:t>
            </a:r>
          </a:p>
          <a:p>
            <a:r>
              <a:rPr lang="en-US" sz="2000" dirty="0" smtClean="0"/>
              <a:t>Fluorescent lights are discharge lamps; thus they require a ballast to provide a high initial voltage to initiate the discharge for the electric current to flow between two electrodes in the fluorescent tube.</a:t>
            </a:r>
          </a:p>
          <a:p>
            <a:r>
              <a:rPr lang="en-US" sz="2000" dirty="0" smtClean="0"/>
              <a:t> Once the discharge is established, the voltage decreases as the arc current increases. It is essentially a short circuit between the two electrodes, and the ballast has to quickly reduce the current to a level to maintain the specified lumen output. Thus, a ballast is also a current-limiting device in lighting applications.</a:t>
            </a:r>
            <a:endParaRPr lang="en-US" sz="20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04800"/>
            <a:ext cx="7772400" cy="6172200"/>
          </a:xfrm>
        </p:spPr>
        <p:txBody>
          <a:bodyPr>
            <a:noAutofit/>
          </a:bodyPr>
          <a:lstStyle/>
          <a:p>
            <a:r>
              <a:rPr lang="en-US" sz="2800" dirty="0" smtClean="0"/>
              <a:t>An electronic ballast employs a switch-mode–type power supply to convert the incoming fundamental frequency voltage to a much higher frequency voltage typically in the range of 25 to 40 kHz. This high frequency has two advantages. First, a small inductor is sufficient to limit the arc current. Second, the high frequency eliminates or greatly reduces the 100- or 120-Hz flicker associated with an iron-core magnetic ballast. A single electronic ballast typically can drive up to four fluorescent lamps.</a:t>
            </a:r>
            <a:endParaRPr lang="en-US" sz="28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8130" name="Picture 2"/>
          <p:cNvPicPr>
            <a:picLocks noChangeAspect="1" noChangeArrowheads="1"/>
          </p:cNvPicPr>
          <p:nvPr/>
        </p:nvPicPr>
        <p:blipFill>
          <a:blip r:embed="rId2"/>
          <a:srcRect/>
          <a:stretch>
            <a:fillRect/>
          </a:stretch>
        </p:blipFill>
        <p:spPr bwMode="auto">
          <a:xfrm>
            <a:off x="533400" y="0"/>
            <a:ext cx="59436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762000"/>
            <a:ext cx="8001000" cy="3880773"/>
          </a:xfrm>
        </p:spPr>
        <p:txBody>
          <a:bodyPr/>
          <a:lstStyle/>
          <a:p>
            <a:r>
              <a:rPr lang="en-US" dirty="0" smtClean="0"/>
              <a:t>As a comparison, electronic ballasts, which employ switch-mode power supplies, can produce double or triple the standard magnetic ballast harmonic output. Figure 5.13 shows a fluorescent lamp with an electronic ballast that has a current THD of 144.</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tx1"/>
                </a:solidFill>
              </a:rPr>
              <a:t>Adjustable-speed drives for HVAC and elevators</a:t>
            </a:r>
            <a:endParaRPr lang="en-US" dirty="0">
              <a:solidFill>
                <a:schemeClr val="tx1"/>
              </a:solidFill>
            </a:endParaRPr>
          </a:p>
        </p:txBody>
      </p:sp>
      <p:sp>
        <p:nvSpPr>
          <p:cNvPr id="3" name="Content Placeholder 2"/>
          <p:cNvSpPr>
            <a:spLocks noGrp="1"/>
          </p:cNvSpPr>
          <p:nvPr>
            <p:ph idx="1"/>
          </p:nvPr>
        </p:nvSpPr>
        <p:spPr>
          <a:xfrm>
            <a:off x="457200" y="1752600"/>
            <a:ext cx="7467600" cy="4468810"/>
          </a:xfrm>
        </p:spPr>
        <p:txBody>
          <a:bodyPr>
            <a:noAutofit/>
          </a:bodyPr>
          <a:lstStyle/>
          <a:p>
            <a:r>
              <a:rPr lang="en-US" sz="2400" dirty="0" smtClean="0"/>
              <a:t>Common applications of adjustable-speed drives (ASDs) in commercial loads can be found in elevator motors and in pumps and fans in HVAC systems.</a:t>
            </a:r>
          </a:p>
          <a:p>
            <a:r>
              <a:rPr lang="en-US" sz="2400" dirty="0" smtClean="0"/>
              <a:t> An ASD consists of an electronic power converter that converts ac voltage and frequency into variable voltage and frequency.</a:t>
            </a:r>
          </a:p>
          <a:p>
            <a:r>
              <a:rPr lang="en-US" sz="2400" dirty="0" smtClean="0"/>
              <a:t>The variable voltage and frequency allows the ASD to control motor speed to match the application requirement such as slowing a pump or fan.</a:t>
            </a:r>
          </a:p>
          <a:p>
            <a:r>
              <a:rPr lang="en-US" sz="2400" dirty="0" smtClean="0"/>
              <a:t>ASDs also find many applications in industrial loads.</a:t>
            </a:r>
          </a:p>
          <a:p>
            <a:endParaRPr lang="en-US" sz="24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381000"/>
            <a:ext cx="6400800" cy="954107"/>
          </a:xfrm>
          <a:prstGeom prst="rect">
            <a:avLst/>
          </a:prstGeom>
        </p:spPr>
        <p:txBody>
          <a:bodyPr wrap="square">
            <a:spAutoFit/>
          </a:bodyPr>
          <a:lstStyle/>
          <a:p>
            <a:r>
              <a:rPr lang="en-US" sz="2800" b="1" dirty="0" smtClean="0"/>
              <a:t>Harmonic Sources from</a:t>
            </a:r>
          </a:p>
          <a:p>
            <a:r>
              <a:rPr lang="en-US" sz="2800" b="1" dirty="0" smtClean="0"/>
              <a:t>Industrial Loads</a:t>
            </a:r>
            <a:endParaRPr lang="en-US" sz="2800" dirty="0"/>
          </a:p>
        </p:txBody>
      </p:sp>
      <p:sp>
        <p:nvSpPr>
          <p:cNvPr id="6" name="Rectangle 5"/>
          <p:cNvSpPr/>
          <p:nvPr/>
        </p:nvSpPr>
        <p:spPr>
          <a:xfrm>
            <a:off x="533400" y="1447800"/>
            <a:ext cx="7772400" cy="4893647"/>
          </a:xfrm>
          <a:prstGeom prst="rect">
            <a:avLst/>
          </a:prstGeom>
        </p:spPr>
        <p:txBody>
          <a:bodyPr wrap="square">
            <a:spAutoFit/>
          </a:bodyPr>
          <a:lstStyle/>
          <a:p>
            <a:r>
              <a:rPr lang="en-US" sz="2400" dirty="0" smtClean="0"/>
              <a:t>Modern industrial facilities are characterized by the widespread application of nonlinear loads. These loads can make up a significant portion of the total facility loads and inject harmonic currents into the power system, causing harmonic distortion in the voltage. </a:t>
            </a:r>
          </a:p>
          <a:p>
            <a:r>
              <a:rPr lang="en-US" sz="2400" dirty="0" smtClean="0"/>
              <a:t>This harmonic problem is compounded by the fact that these nonlinear loads have a relatively low power factor. Industrial facilities often utilize capacitor banks to improve the power factor to avoid penalty charges.</a:t>
            </a:r>
          </a:p>
          <a:p>
            <a:r>
              <a:rPr lang="en-US" sz="2400" dirty="0" smtClean="0"/>
              <a:t> The application of power factor correction capacitors can potentially magnify harmonic currents from the nonlinear loads, giving rise to resonance conditions within the facility.</a:t>
            </a: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229600" cy="6324600"/>
          </a:xfrm>
        </p:spPr>
        <p:txBody>
          <a:bodyPr>
            <a:normAutofit/>
          </a:bodyPr>
          <a:lstStyle/>
          <a:p>
            <a:pPr algn="just"/>
            <a:r>
              <a:rPr lang="en-US" sz="2400" dirty="0" smtClean="0"/>
              <a:t>When a waveform is identical from one cycle to the next, it can be represented as a sum of pure sine waves in which the frequency of each sinusoid is an integer multiple of the fundamental frequency of the distorted wave. This multiple is called a </a:t>
            </a:r>
            <a:r>
              <a:rPr lang="en-US" sz="2400" i="1" dirty="0" smtClean="0"/>
              <a:t>harmonic </a:t>
            </a:r>
            <a:r>
              <a:rPr lang="en-US" sz="2400" dirty="0" smtClean="0"/>
              <a:t>of the fundamental, hence the name of this subject matter. </a:t>
            </a:r>
          </a:p>
          <a:p>
            <a:pPr algn="just"/>
            <a:r>
              <a:rPr lang="en-US" sz="2400" dirty="0" smtClean="0"/>
              <a:t>The sum of sinusoids is referred to as a </a:t>
            </a:r>
            <a:r>
              <a:rPr lang="en-US" sz="2400" i="1" dirty="0" smtClean="0"/>
              <a:t>Fourier series, named after the great </a:t>
            </a:r>
            <a:r>
              <a:rPr lang="en-US" sz="2400" dirty="0" smtClean="0"/>
              <a:t>mathematician who discovered the concept.</a:t>
            </a:r>
          </a:p>
          <a:p>
            <a:pPr algn="just"/>
            <a:r>
              <a:rPr lang="en-US" sz="2400" dirty="0" smtClean="0"/>
              <a:t>When both the positive and negative half cycles of a waveform have identical shapes, the Fourier series contains only </a:t>
            </a:r>
            <a:r>
              <a:rPr lang="en-US" sz="2400" i="1" dirty="0" smtClean="0"/>
              <a:t>odd harmonics. This </a:t>
            </a:r>
            <a:r>
              <a:rPr lang="en-US" sz="2400" dirty="0" smtClean="0"/>
              <a:t>offers a further simplification for most power system studies because most common harmonic-producing devices look the same to both polarities.</a:t>
            </a:r>
          </a:p>
          <a:p>
            <a:pPr algn="just"/>
            <a:endParaRPr lang="en-US" sz="24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447501" cy="1320800"/>
          </a:xfrm>
        </p:spPr>
        <p:txBody>
          <a:bodyPr/>
          <a:lstStyle/>
          <a:p>
            <a:r>
              <a:rPr lang="en-US" b="1" dirty="0" smtClean="0">
                <a:solidFill>
                  <a:schemeClr val="tx1"/>
                </a:solidFill>
              </a:rPr>
              <a:t>Three-phase power converters</a:t>
            </a:r>
            <a:endParaRPr lang="en-US" dirty="0">
              <a:solidFill>
                <a:schemeClr val="tx1"/>
              </a:solidFill>
            </a:endParaRPr>
          </a:p>
        </p:txBody>
      </p:sp>
      <p:sp>
        <p:nvSpPr>
          <p:cNvPr id="3" name="Content Placeholder 2"/>
          <p:cNvSpPr>
            <a:spLocks noGrp="1"/>
          </p:cNvSpPr>
          <p:nvPr>
            <p:ph idx="1"/>
          </p:nvPr>
        </p:nvSpPr>
        <p:spPr>
          <a:xfrm>
            <a:off x="533400" y="1371600"/>
            <a:ext cx="8001000" cy="5715000"/>
          </a:xfrm>
        </p:spPr>
        <p:txBody>
          <a:bodyPr>
            <a:noAutofit/>
          </a:bodyPr>
          <a:lstStyle/>
          <a:p>
            <a:r>
              <a:rPr lang="en-US" sz="2400" dirty="0" smtClean="0"/>
              <a:t>Three-phase electronic power converters differ from single-phase converters mainly because they do not generate third-harmonic currents.</a:t>
            </a:r>
          </a:p>
          <a:p>
            <a:r>
              <a:rPr lang="en-US" sz="2400" dirty="0" smtClean="0"/>
              <a:t>This is a great advantage because the third-harmonic current is the largest component of harmonics. However, they can still be significant sources of harmonics at their characteristic frequencies, as shown in Fig. 5.14. This is a typical current source type of adjustable-speed drive.</a:t>
            </a:r>
          </a:p>
          <a:p>
            <a:r>
              <a:rPr lang="en-US" sz="2400" dirty="0" smtClean="0"/>
              <a:t> The harmonic spectrum given in Fig. 5.14 would also be typical of a dc motor drive input current. Voltage source inverter drives (such as PWM-type drives) can have much higher distortion levels as shown in Fig. 5.15.</a:t>
            </a:r>
            <a:endParaRPr lang="en-US" sz="24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0178" name="Picture 2"/>
          <p:cNvPicPr>
            <a:picLocks noChangeAspect="1" noChangeArrowheads="1"/>
          </p:cNvPicPr>
          <p:nvPr/>
        </p:nvPicPr>
        <p:blipFill>
          <a:blip r:embed="rId2"/>
          <a:srcRect/>
          <a:stretch>
            <a:fillRect/>
          </a:stretch>
        </p:blipFill>
        <p:spPr bwMode="auto">
          <a:xfrm>
            <a:off x="381000" y="304800"/>
            <a:ext cx="7391400" cy="6248400"/>
          </a:xfrm>
          <a:prstGeom prst="rect">
            <a:avLst/>
          </a:prstGeom>
          <a:noFill/>
          <a:ln w="9525">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02" name="Picture 2"/>
          <p:cNvPicPr>
            <a:picLocks noChangeAspect="1" noChangeArrowheads="1"/>
          </p:cNvPicPr>
          <p:nvPr/>
        </p:nvPicPr>
        <p:blipFill>
          <a:blip r:embed="rId2"/>
          <a:srcRect/>
          <a:stretch>
            <a:fillRect/>
          </a:stretch>
        </p:blipFill>
        <p:spPr bwMode="auto">
          <a:xfrm>
            <a:off x="304800" y="457200"/>
            <a:ext cx="7010400" cy="6096000"/>
          </a:xfrm>
          <a:prstGeom prst="rect">
            <a:avLst/>
          </a:prstGeom>
          <a:noFill/>
          <a:ln w="9525">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DC drives.</a:t>
            </a:r>
            <a:endParaRPr lang="en-US" dirty="0">
              <a:solidFill>
                <a:schemeClr val="tx1"/>
              </a:solidFill>
            </a:endParaRPr>
          </a:p>
        </p:txBody>
      </p:sp>
      <p:sp>
        <p:nvSpPr>
          <p:cNvPr id="3" name="Content Placeholder 2"/>
          <p:cNvSpPr>
            <a:spLocks noGrp="1"/>
          </p:cNvSpPr>
          <p:nvPr>
            <p:ph idx="1"/>
          </p:nvPr>
        </p:nvSpPr>
        <p:spPr>
          <a:xfrm>
            <a:off x="381000" y="1371600"/>
            <a:ext cx="7315200" cy="5181600"/>
          </a:xfrm>
        </p:spPr>
        <p:txBody>
          <a:bodyPr>
            <a:normAutofit/>
          </a:bodyPr>
          <a:lstStyle/>
          <a:p>
            <a:r>
              <a:rPr lang="en-US" dirty="0" smtClean="0"/>
              <a:t>Rectification is the only step required for dc drives.</a:t>
            </a:r>
          </a:p>
          <a:p>
            <a:r>
              <a:rPr lang="en-US" dirty="0" smtClean="0"/>
              <a:t>Therefore, they have the advantage of relatively simple control systems. Compared with ac drive systems, the dc drive offers a wider speed range and higher starting torque. However, purchase and maintenance costs for dc motors are high, while the cost of power electronic devices has been dropping year after year. Thus, economic considerations limit use of the dc drive to applications that require the speed and torque characteristics of the dc motor.</a:t>
            </a:r>
          </a:p>
          <a:p>
            <a:r>
              <a:rPr lang="en-US" dirty="0" smtClean="0"/>
              <a:t>Most dc drives use the six-pulse rectifier shown in Fig. 5.16. Large drives may employ a 12-pulse rectifier. This reduces </a:t>
            </a:r>
            <a:r>
              <a:rPr lang="en-US" dirty="0" err="1" smtClean="0"/>
              <a:t>thyristor</a:t>
            </a:r>
            <a:r>
              <a:rPr lang="en-US" dirty="0" smtClean="0"/>
              <a:t> current duties and reduces some of the larger ac current harmonics. </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1"/>
            <a:ext cx="7035799" cy="2895600"/>
          </a:xfrm>
        </p:spPr>
        <p:txBody>
          <a:bodyPr>
            <a:noAutofit/>
          </a:bodyPr>
          <a:lstStyle/>
          <a:p>
            <a:r>
              <a:rPr lang="en-US" sz="2400" dirty="0" smtClean="0"/>
              <a:t>The two largest harmonic currents for the six-pulse drive are the fifth and seventh.</a:t>
            </a:r>
          </a:p>
          <a:p>
            <a:r>
              <a:rPr lang="en-US" sz="2400" dirty="0" smtClean="0"/>
              <a:t>They are also the most troublesome in terms of system response. A 12-pulse rectifier in this application can be expected to eliminate about 90 percent of the fifth and seventh harmonics, depending on system imbalances. The disadvantages of the 12-pulse drive are that there is more cost in electronics and another transformer is generally required.</a:t>
            </a:r>
            <a:endParaRPr lang="en-US" sz="24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2226" name="Picture 2"/>
          <p:cNvPicPr>
            <a:picLocks noChangeAspect="1" noChangeArrowheads="1"/>
          </p:cNvPicPr>
          <p:nvPr/>
        </p:nvPicPr>
        <p:blipFill>
          <a:blip r:embed="rId2"/>
          <a:srcRect/>
          <a:stretch>
            <a:fillRect/>
          </a:stretch>
        </p:blipFill>
        <p:spPr bwMode="auto">
          <a:xfrm>
            <a:off x="457200" y="533400"/>
            <a:ext cx="7239000" cy="4419600"/>
          </a:xfrm>
          <a:prstGeom prst="rect">
            <a:avLst/>
          </a:prstGeom>
          <a:noFill/>
          <a:ln w="9525">
            <a:noFill/>
            <a:miter lim="800000"/>
            <a:headEnd/>
            <a:tailEnd/>
          </a:ln>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AC drives</a:t>
            </a:r>
            <a:endParaRPr lang="en-US" dirty="0">
              <a:solidFill>
                <a:schemeClr val="tx1"/>
              </a:solidFill>
            </a:endParaRPr>
          </a:p>
        </p:txBody>
      </p:sp>
      <p:sp>
        <p:nvSpPr>
          <p:cNvPr id="3" name="Content Placeholder 2"/>
          <p:cNvSpPr>
            <a:spLocks noGrp="1"/>
          </p:cNvSpPr>
          <p:nvPr>
            <p:ph idx="1"/>
          </p:nvPr>
        </p:nvSpPr>
        <p:spPr>
          <a:xfrm>
            <a:off x="381000" y="1524000"/>
            <a:ext cx="7315200" cy="3880773"/>
          </a:xfrm>
        </p:spPr>
        <p:txBody>
          <a:bodyPr>
            <a:noAutofit/>
          </a:bodyPr>
          <a:lstStyle/>
          <a:p>
            <a:r>
              <a:rPr lang="en-US" sz="2400" dirty="0" smtClean="0"/>
              <a:t>In ac drives, the rectifier output is inverted to produce a variable-frequency ac voltage for the motor. Inverter are classified as voltage source inverters (VSIs) or current source inverters (CSIs).</a:t>
            </a:r>
          </a:p>
          <a:p>
            <a:r>
              <a:rPr lang="en-US" sz="2400" dirty="0" smtClean="0"/>
              <a:t> A VSI requires a constant dc (i.e., low-ripple) voltage input to the inverter stage. This is achieved with a capacitor or </a:t>
            </a:r>
            <a:r>
              <a:rPr lang="en-US" sz="2400" i="1" dirty="0" smtClean="0"/>
              <a:t>LC filter in the dc link. The </a:t>
            </a:r>
            <a:r>
              <a:rPr lang="en-US" sz="2400" dirty="0" smtClean="0"/>
              <a:t>CSI requires a constant current input; hence, a series inductor is placed in the dc link.</a:t>
            </a:r>
            <a:endParaRPr lang="en-US" sz="24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0"/>
            <a:ext cx="7543800" cy="5334000"/>
          </a:xfrm>
        </p:spPr>
        <p:txBody>
          <a:bodyPr>
            <a:normAutofit/>
          </a:bodyPr>
          <a:lstStyle/>
          <a:p>
            <a:r>
              <a:rPr lang="en-US" sz="2400" dirty="0" smtClean="0"/>
              <a:t>AC drives generally use standard squirrel cage induction motors.</a:t>
            </a:r>
          </a:p>
          <a:p>
            <a:r>
              <a:rPr lang="en-US" sz="2400" dirty="0" smtClean="0"/>
              <a:t>These motors are rugged, relatively low in cost, and require little maintenance. Synchronous motors are used where precise speed control is critical.</a:t>
            </a:r>
          </a:p>
          <a:p>
            <a:r>
              <a:rPr lang="en-US" sz="2400" dirty="0" smtClean="0"/>
              <a:t>A popular ac drive configuration uses a VSI employing PWM techniques to synthesize an ac waveform as a train of variable-width dc pulses (see Fig. 5.17). The inverter uses either SCRs, gate turnoff (GTO) </a:t>
            </a:r>
            <a:r>
              <a:rPr lang="en-US" sz="2400" dirty="0" err="1" smtClean="0"/>
              <a:t>thyristors</a:t>
            </a:r>
            <a:r>
              <a:rPr lang="en-US" sz="2400" dirty="0" smtClean="0"/>
              <a:t>, or power transistors for this purpose.</a:t>
            </a:r>
            <a:endParaRPr lang="en-US" sz="24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srcRect/>
          <a:stretch>
            <a:fillRect/>
          </a:stretch>
        </p:blipFill>
        <p:spPr bwMode="auto">
          <a:xfrm>
            <a:off x="228600" y="990600"/>
            <a:ext cx="8686800" cy="4495800"/>
          </a:xfrm>
          <a:prstGeom prst="rect">
            <a:avLst/>
          </a:prstGeom>
          <a:noFill/>
          <a:ln w="9525">
            <a:noFill/>
            <a:miter lim="800000"/>
            <a:headEnd/>
            <a:tailEnd/>
          </a:ln>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48130" name="Picture 2"/>
          <p:cNvPicPr>
            <a:picLocks noChangeAspect="1" noChangeArrowheads="1"/>
          </p:cNvPicPr>
          <p:nvPr/>
        </p:nvPicPr>
        <p:blipFill>
          <a:blip r:embed="rId2"/>
          <a:srcRect/>
          <a:stretch>
            <a:fillRect/>
          </a:stretch>
        </p:blipFill>
        <p:spPr bwMode="auto">
          <a:xfrm>
            <a:off x="381000" y="1143000"/>
            <a:ext cx="8382000" cy="49530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7924800" cy="5562600"/>
          </a:xfrm>
        </p:spPr>
        <p:txBody>
          <a:bodyPr>
            <a:normAutofit/>
          </a:bodyPr>
          <a:lstStyle/>
          <a:p>
            <a:r>
              <a:rPr lang="en-US" sz="2800" dirty="0" smtClean="0"/>
              <a:t>Because of the above property, the Fourier series concept is universally applied in analyzing harmonic problems. </a:t>
            </a:r>
          </a:p>
          <a:p>
            <a:r>
              <a:rPr lang="en-US" sz="2800" dirty="0" smtClean="0">
                <a:solidFill>
                  <a:srgbClr val="FF0000"/>
                </a:solidFill>
              </a:rPr>
              <a:t>The system can now be analyzed separately at each harmonic</a:t>
            </a:r>
            <a:r>
              <a:rPr lang="en-US" sz="2800" dirty="0" smtClean="0"/>
              <a:t>. In addition, finding the system response of a sinusoid of each harmonic individually is much more straightforward compared to that with the entire distorted waveforms.</a:t>
            </a:r>
            <a:endParaRPr lang="en-US" sz="28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Arcing devices</a:t>
            </a:r>
            <a:endParaRPr lang="en-US" dirty="0">
              <a:solidFill>
                <a:schemeClr val="tx1"/>
              </a:solidFill>
            </a:endParaRPr>
          </a:p>
        </p:txBody>
      </p:sp>
      <p:sp>
        <p:nvSpPr>
          <p:cNvPr id="3" name="Content Placeholder 2"/>
          <p:cNvSpPr>
            <a:spLocks noGrp="1"/>
          </p:cNvSpPr>
          <p:nvPr>
            <p:ph idx="1"/>
          </p:nvPr>
        </p:nvSpPr>
        <p:spPr>
          <a:xfrm>
            <a:off x="304800" y="1447800"/>
            <a:ext cx="7111999" cy="3880773"/>
          </a:xfrm>
        </p:spPr>
        <p:txBody>
          <a:bodyPr>
            <a:normAutofit/>
          </a:bodyPr>
          <a:lstStyle/>
          <a:p>
            <a:r>
              <a:rPr lang="en-US" sz="2400" dirty="0" smtClean="0"/>
              <a:t>This category includes arc furnaces, arc welders, and </a:t>
            </a:r>
            <a:r>
              <a:rPr lang="en-US" sz="2400" dirty="0" smtClean="0"/>
              <a:t>discharge-type lighting </a:t>
            </a:r>
            <a:r>
              <a:rPr lang="en-US" sz="2400" dirty="0" smtClean="0"/>
              <a:t>(fluorescent, sodium vapor, mercury vapor) with </a:t>
            </a:r>
            <a:r>
              <a:rPr lang="en-US" sz="2400" dirty="0" smtClean="0"/>
              <a:t>magnetic </a:t>
            </a:r>
            <a:r>
              <a:rPr lang="en-US" sz="2400" dirty="0" smtClean="0"/>
              <a:t>(rather than electronic) ballasts. As shown in Fig. 5.20, the arc is </a:t>
            </a:r>
            <a:r>
              <a:rPr lang="en-US" sz="2400" dirty="0" smtClean="0"/>
              <a:t>basically a </a:t>
            </a:r>
            <a:r>
              <a:rPr lang="en-US" sz="2400" dirty="0" smtClean="0"/>
              <a:t>voltage clamp in series with a reactance that </a:t>
            </a:r>
            <a:r>
              <a:rPr lang="en-US" sz="2400" dirty="0" smtClean="0"/>
              <a:t>limit current </a:t>
            </a:r>
            <a:r>
              <a:rPr lang="en-US" sz="2400" dirty="0" smtClean="0"/>
              <a:t>to </a:t>
            </a:r>
            <a:r>
              <a:rPr lang="en-US" sz="2400" dirty="0" smtClean="0"/>
              <a:t>a reasonable </a:t>
            </a:r>
            <a:r>
              <a:rPr lang="en-US" sz="2400" dirty="0" smtClean="0"/>
              <a:t>value.</a:t>
            </a:r>
            <a:endParaRPr lang="en-US" sz="2400" dirty="0"/>
          </a:p>
        </p:txBody>
      </p:sp>
      <p:pic>
        <p:nvPicPr>
          <p:cNvPr id="47106" name="Picture 2"/>
          <p:cNvPicPr>
            <a:picLocks noChangeAspect="1" noChangeArrowheads="1"/>
          </p:cNvPicPr>
          <p:nvPr/>
        </p:nvPicPr>
        <p:blipFill>
          <a:blip r:embed="rId2"/>
          <a:srcRect/>
          <a:stretch>
            <a:fillRect/>
          </a:stretch>
        </p:blipFill>
        <p:spPr bwMode="auto">
          <a:xfrm>
            <a:off x="533400" y="4114800"/>
            <a:ext cx="6705600" cy="2209800"/>
          </a:xfrm>
          <a:prstGeom prst="rect">
            <a:avLst/>
          </a:prstGeom>
          <a:noFill/>
          <a:ln w="9525">
            <a:noFill/>
            <a:miter lim="800000"/>
            <a:headEnd/>
            <a:tailEnd/>
          </a:ln>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8130" name="Picture 2"/>
          <p:cNvPicPr>
            <a:picLocks noChangeAspect="1" noChangeArrowheads="1"/>
          </p:cNvPicPr>
          <p:nvPr/>
        </p:nvPicPr>
        <p:blipFill>
          <a:blip r:embed="rId2"/>
          <a:srcRect/>
          <a:stretch>
            <a:fillRect/>
          </a:stretch>
        </p:blipFill>
        <p:spPr bwMode="auto">
          <a:xfrm>
            <a:off x="457200" y="381000"/>
            <a:ext cx="8229600" cy="2895600"/>
          </a:xfrm>
          <a:prstGeom prst="rect">
            <a:avLst/>
          </a:prstGeom>
          <a:noFill/>
          <a:ln w="9525">
            <a:noFill/>
            <a:miter lim="800000"/>
            <a:headEnd/>
            <a:tailEnd/>
          </a:ln>
          <a:effec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chemeClr val="tx1"/>
                </a:solidFill>
              </a:rPr>
              <a:t>Saturable</a:t>
            </a:r>
            <a:r>
              <a:rPr lang="en-US" b="1" dirty="0" smtClean="0">
                <a:solidFill>
                  <a:schemeClr val="tx1"/>
                </a:solidFill>
              </a:rPr>
              <a:t> devices</a:t>
            </a:r>
            <a:endParaRPr lang="en-US" dirty="0">
              <a:solidFill>
                <a:schemeClr val="tx1"/>
              </a:solidFill>
            </a:endParaRPr>
          </a:p>
        </p:txBody>
      </p:sp>
      <p:sp>
        <p:nvSpPr>
          <p:cNvPr id="3" name="Content Placeholder 2"/>
          <p:cNvSpPr>
            <a:spLocks noGrp="1"/>
          </p:cNvSpPr>
          <p:nvPr>
            <p:ph idx="1"/>
          </p:nvPr>
        </p:nvSpPr>
        <p:spPr>
          <a:xfrm>
            <a:off x="381000" y="1371600"/>
            <a:ext cx="7264399" cy="3880773"/>
          </a:xfrm>
        </p:spPr>
        <p:txBody>
          <a:bodyPr/>
          <a:lstStyle/>
          <a:p>
            <a:r>
              <a:rPr lang="en-US" dirty="0" smtClean="0"/>
              <a:t>Equipment in this category includes transformers and other </a:t>
            </a:r>
            <a:r>
              <a:rPr lang="en-US" dirty="0" smtClean="0"/>
              <a:t>electromagnetic devices </a:t>
            </a:r>
            <a:r>
              <a:rPr lang="en-US" dirty="0" smtClean="0"/>
              <a:t>with a steel </a:t>
            </a:r>
            <a:r>
              <a:rPr lang="en-US" dirty="0" smtClean="0"/>
              <a:t>core including </a:t>
            </a:r>
            <a:r>
              <a:rPr lang="en-US" dirty="0" smtClean="0"/>
              <a:t>motors. Harmonics </a:t>
            </a:r>
            <a:r>
              <a:rPr lang="en-US" dirty="0" smtClean="0"/>
              <a:t>are generated </a:t>
            </a:r>
            <a:r>
              <a:rPr lang="en-US" dirty="0" smtClean="0"/>
              <a:t>due to the nonlinear magnetizing characteristics of the </a:t>
            </a:r>
            <a:r>
              <a:rPr lang="en-US" dirty="0" smtClean="0"/>
              <a:t>steel (see </a:t>
            </a:r>
            <a:r>
              <a:rPr lang="en-US" dirty="0" smtClean="0"/>
              <a:t>Fig. 5.21).</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9154" name="Picture 2"/>
          <p:cNvPicPr>
            <a:picLocks noChangeAspect="1" noChangeArrowheads="1"/>
          </p:cNvPicPr>
          <p:nvPr/>
        </p:nvPicPr>
        <p:blipFill>
          <a:blip r:embed="rId2"/>
          <a:srcRect/>
          <a:stretch>
            <a:fillRect/>
          </a:stretch>
        </p:blipFill>
        <p:spPr bwMode="auto">
          <a:xfrm>
            <a:off x="304800" y="685800"/>
            <a:ext cx="7620000" cy="5715000"/>
          </a:xfrm>
          <a:prstGeom prst="rect">
            <a:avLst/>
          </a:prstGeom>
          <a:noFill/>
          <a:ln w="9525">
            <a:noFill/>
            <a:miter lim="800000"/>
            <a:headEnd/>
            <a:tailEnd/>
          </a:ln>
          <a:effec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85800"/>
            <a:ext cx="7467600" cy="5562600"/>
          </a:xfrm>
        </p:spPr>
        <p:txBody>
          <a:bodyPr>
            <a:noAutofit/>
          </a:bodyPr>
          <a:lstStyle/>
          <a:p>
            <a:r>
              <a:rPr lang="en-US" sz="2600" dirty="0" smtClean="0"/>
              <a:t>Power transformers are designed to normally operate just below </a:t>
            </a:r>
            <a:r>
              <a:rPr lang="en-US" sz="2600" dirty="0" smtClean="0"/>
              <a:t>the “knee</a:t>
            </a:r>
            <a:r>
              <a:rPr lang="en-US" sz="2600" dirty="0" smtClean="0"/>
              <a:t>” point of the magnetizing saturation characteristic. </a:t>
            </a:r>
            <a:r>
              <a:rPr lang="en-US" sz="2600" dirty="0" smtClean="0"/>
              <a:t>The operating flux </a:t>
            </a:r>
            <a:r>
              <a:rPr lang="en-US" sz="2600" dirty="0" smtClean="0"/>
              <a:t>density of a transformer is selected based </a:t>
            </a:r>
            <a:r>
              <a:rPr lang="en-US" sz="2600" dirty="0" smtClean="0"/>
              <a:t>on complicated optimization </a:t>
            </a:r>
            <a:r>
              <a:rPr lang="en-US" sz="2600" dirty="0" smtClean="0"/>
              <a:t>of steel cost, no-load losses, noise, and numerous </a:t>
            </a:r>
            <a:r>
              <a:rPr lang="en-US" sz="2600" dirty="0" smtClean="0"/>
              <a:t>other factors</a:t>
            </a:r>
            <a:r>
              <a:rPr lang="en-US" sz="2600" dirty="0" smtClean="0"/>
              <a:t>. </a:t>
            </a:r>
            <a:endParaRPr lang="en-US" sz="2600" dirty="0" smtClean="0"/>
          </a:p>
          <a:p>
            <a:r>
              <a:rPr lang="en-US" sz="2600" dirty="0" smtClean="0"/>
              <a:t>Many </a:t>
            </a:r>
            <a:r>
              <a:rPr lang="en-US" sz="2600" dirty="0" smtClean="0"/>
              <a:t>electric utilities will penalize transformer vendors </a:t>
            </a:r>
            <a:r>
              <a:rPr lang="en-US" sz="2600" dirty="0" smtClean="0"/>
              <a:t>by various </a:t>
            </a:r>
            <a:r>
              <a:rPr lang="en-US" sz="2600" dirty="0" smtClean="0"/>
              <a:t>amounts for no-load and load losses, and the vendor will try </a:t>
            </a:r>
            <a:r>
              <a:rPr lang="en-US" sz="2600" dirty="0" smtClean="0"/>
              <a:t>to meet </a:t>
            </a:r>
            <a:r>
              <a:rPr lang="en-US" sz="2600" dirty="0" smtClean="0"/>
              <a:t>the specification with a transformer that has the lowest </a:t>
            </a:r>
            <a:r>
              <a:rPr lang="en-US" sz="2600" dirty="0" smtClean="0"/>
              <a:t>evaluated cost</a:t>
            </a:r>
            <a:r>
              <a:rPr lang="en-US" sz="2600" dirty="0" smtClean="0"/>
              <a:t>.</a:t>
            </a:r>
            <a:endParaRPr lang="en-US" sz="26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0178" name="Picture 2"/>
          <p:cNvPicPr>
            <a:picLocks noChangeAspect="1" noChangeArrowheads="1"/>
          </p:cNvPicPr>
          <p:nvPr/>
        </p:nvPicPr>
        <p:blipFill>
          <a:blip r:embed="rId2"/>
          <a:srcRect/>
          <a:stretch>
            <a:fillRect/>
          </a:stretch>
        </p:blipFill>
        <p:spPr bwMode="auto">
          <a:xfrm>
            <a:off x="685800" y="228600"/>
            <a:ext cx="6629400" cy="6629400"/>
          </a:xfrm>
          <a:prstGeom prst="rect">
            <a:avLst/>
          </a:prstGeom>
          <a:noFill/>
          <a:ln w="9525">
            <a:noFill/>
            <a:miter lim="800000"/>
            <a:headEnd/>
            <a:tailEnd/>
          </a:ln>
          <a:effec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Effects of Harmonic Distortion</a:t>
            </a:r>
            <a:endParaRPr lang="en-US" dirty="0">
              <a:solidFill>
                <a:schemeClr val="tx1"/>
              </a:solidFill>
            </a:endParaRPr>
          </a:p>
        </p:txBody>
      </p:sp>
      <p:sp>
        <p:nvSpPr>
          <p:cNvPr id="3" name="Content Placeholder 2"/>
          <p:cNvSpPr>
            <a:spLocks noGrp="1"/>
          </p:cNvSpPr>
          <p:nvPr>
            <p:ph idx="1"/>
          </p:nvPr>
        </p:nvSpPr>
        <p:spPr>
          <a:xfrm>
            <a:off x="508001" y="2160590"/>
            <a:ext cx="7035799" cy="3880773"/>
          </a:xfrm>
        </p:spPr>
        <p:txBody>
          <a:bodyPr>
            <a:normAutofit/>
          </a:bodyPr>
          <a:lstStyle/>
          <a:p>
            <a:r>
              <a:rPr lang="en-US" sz="2400" dirty="0" smtClean="0"/>
              <a:t>Harmonic currents produced by nonlinear loads are injected back </a:t>
            </a:r>
            <a:r>
              <a:rPr lang="en-US" sz="2400" dirty="0" smtClean="0"/>
              <a:t>into the </a:t>
            </a:r>
            <a:r>
              <a:rPr lang="en-US" sz="2400" dirty="0" smtClean="0"/>
              <a:t>supply systems. These currents can interact adversely with a </a:t>
            </a:r>
            <a:r>
              <a:rPr lang="en-US" sz="2400" dirty="0" smtClean="0"/>
              <a:t>wide </a:t>
            </a:r>
            <a:r>
              <a:rPr lang="en-US" sz="2400" dirty="0" smtClean="0"/>
              <a:t>range of power system equipment, most notably </a:t>
            </a:r>
            <a:r>
              <a:rPr lang="en-US" sz="2400" dirty="0" smtClean="0"/>
              <a:t>capacitors transformers, and </a:t>
            </a:r>
            <a:r>
              <a:rPr lang="en-US" sz="2400" dirty="0" smtClean="0"/>
              <a:t>motors, causing additional losses, overheating, and </a:t>
            </a:r>
            <a:r>
              <a:rPr lang="en-US" sz="2400" dirty="0" smtClean="0"/>
              <a:t>overloading.</a:t>
            </a:r>
          </a:p>
          <a:p>
            <a:r>
              <a:rPr lang="en-US" sz="2400" dirty="0" smtClean="0"/>
              <a:t>These </a:t>
            </a:r>
            <a:r>
              <a:rPr lang="en-US" sz="2400" dirty="0" smtClean="0"/>
              <a:t>harmonic currents can also cause interference </a:t>
            </a:r>
            <a:r>
              <a:rPr lang="en-US" sz="2400" dirty="0" smtClean="0"/>
              <a:t>with telecommunication </a:t>
            </a:r>
            <a:r>
              <a:rPr lang="en-US" sz="2400" dirty="0" smtClean="0"/>
              <a:t>lines and errors in power </a:t>
            </a:r>
            <a:r>
              <a:rPr lang="en-US" sz="2400" dirty="0" smtClean="0"/>
              <a:t>metering.</a:t>
            </a:r>
            <a:endParaRPr lang="en-US" sz="24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Impact on capacitors</a:t>
            </a:r>
            <a:endParaRPr lang="en-US" dirty="0">
              <a:solidFill>
                <a:schemeClr val="tx1"/>
              </a:solidFill>
            </a:endParaRPr>
          </a:p>
        </p:txBody>
      </p:sp>
      <p:sp>
        <p:nvSpPr>
          <p:cNvPr id="3" name="Content Placeholder 2"/>
          <p:cNvSpPr>
            <a:spLocks noGrp="1"/>
          </p:cNvSpPr>
          <p:nvPr>
            <p:ph idx="1"/>
          </p:nvPr>
        </p:nvSpPr>
        <p:spPr>
          <a:xfrm>
            <a:off x="304800" y="1524000"/>
            <a:ext cx="7340599" cy="3880773"/>
          </a:xfrm>
        </p:spPr>
        <p:txBody>
          <a:bodyPr>
            <a:normAutofit/>
          </a:bodyPr>
          <a:lstStyle/>
          <a:p>
            <a:r>
              <a:rPr lang="en-US" sz="2400" dirty="0" smtClean="0"/>
              <a:t>Problems involving harmonics often show up at capacitor banks first</a:t>
            </a:r>
            <a:r>
              <a:rPr lang="en-US" sz="2400" dirty="0" smtClean="0"/>
              <a:t>.</a:t>
            </a:r>
          </a:p>
          <a:p>
            <a:r>
              <a:rPr lang="en-US" sz="2400" dirty="0" smtClean="0"/>
              <a:t>A </a:t>
            </a:r>
            <a:r>
              <a:rPr lang="en-US" sz="2400" dirty="0" smtClean="0"/>
              <a:t>capacitor bank experiences </a:t>
            </a:r>
            <a:r>
              <a:rPr lang="en-US" sz="2400" dirty="0" smtClean="0"/>
              <a:t>high voltage </a:t>
            </a:r>
            <a:r>
              <a:rPr lang="en-US" sz="2400" dirty="0" smtClean="0"/>
              <a:t>distortion during resonance. The current flowing in the </a:t>
            </a:r>
            <a:r>
              <a:rPr lang="en-US" sz="2400" dirty="0" smtClean="0"/>
              <a:t>capacitor bank </a:t>
            </a:r>
            <a:r>
              <a:rPr lang="en-US" sz="2400" dirty="0" smtClean="0"/>
              <a:t>is also significantly large and rich in a monotonic harmonic.</a:t>
            </a:r>
          </a:p>
          <a:p>
            <a:r>
              <a:rPr lang="en-US" sz="2400" dirty="0" smtClean="0"/>
              <a:t>Figure 5.32 shows a current waveform of a capacitor bank in </a:t>
            </a:r>
            <a:r>
              <a:rPr lang="en-US" sz="2400" dirty="0" smtClean="0"/>
              <a:t>resonance with </a:t>
            </a:r>
            <a:r>
              <a:rPr lang="en-US" sz="2400" dirty="0" smtClean="0"/>
              <a:t>the system at the 11th harmonic.</a:t>
            </a:r>
            <a:endParaRPr lang="en-US" sz="24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02" name="Picture 2"/>
          <p:cNvPicPr>
            <a:picLocks noChangeAspect="1" noChangeArrowheads="1"/>
          </p:cNvPicPr>
          <p:nvPr/>
        </p:nvPicPr>
        <p:blipFill>
          <a:blip r:embed="rId2"/>
          <a:srcRect/>
          <a:stretch>
            <a:fillRect/>
          </a:stretch>
        </p:blipFill>
        <p:spPr bwMode="auto">
          <a:xfrm>
            <a:off x="304800" y="609600"/>
            <a:ext cx="8382000" cy="4648200"/>
          </a:xfrm>
          <a:prstGeom prst="rect">
            <a:avLst/>
          </a:prstGeom>
          <a:noFill/>
          <a:ln w="9525">
            <a:noFill/>
            <a:miter lim="800000"/>
            <a:headEnd/>
            <a:tailEnd/>
          </a:ln>
          <a:effec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Impact on transformers</a:t>
            </a:r>
            <a:endParaRPr lang="en-US" dirty="0">
              <a:solidFill>
                <a:schemeClr val="tx1"/>
              </a:solidFill>
            </a:endParaRPr>
          </a:p>
        </p:txBody>
      </p:sp>
      <p:sp>
        <p:nvSpPr>
          <p:cNvPr id="3" name="Content Placeholder 2"/>
          <p:cNvSpPr>
            <a:spLocks noGrp="1"/>
          </p:cNvSpPr>
          <p:nvPr>
            <p:ph idx="1"/>
          </p:nvPr>
        </p:nvSpPr>
        <p:spPr>
          <a:xfrm>
            <a:off x="457200" y="1371600"/>
            <a:ext cx="7696200" cy="3880773"/>
          </a:xfrm>
        </p:spPr>
        <p:txBody>
          <a:bodyPr>
            <a:noAutofit/>
          </a:bodyPr>
          <a:lstStyle/>
          <a:p>
            <a:r>
              <a:rPr lang="en-US" sz="2400" dirty="0" smtClean="0"/>
              <a:t>Transformers are designed to deliver the required power to the </a:t>
            </a:r>
            <a:r>
              <a:rPr lang="en-US" sz="2400" dirty="0" smtClean="0"/>
              <a:t>connected loads </a:t>
            </a:r>
            <a:r>
              <a:rPr lang="en-US" sz="2400" dirty="0" smtClean="0"/>
              <a:t>with minimum losses at fundamental frequency.</a:t>
            </a:r>
          </a:p>
          <a:p>
            <a:r>
              <a:rPr lang="en-US" sz="2400" dirty="0" smtClean="0"/>
              <a:t>Harmonic distortion of the current, in particular, as well as of the </a:t>
            </a:r>
            <a:r>
              <a:rPr lang="en-US" sz="2400" dirty="0" smtClean="0"/>
              <a:t>voltage will </a:t>
            </a:r>
            <a:r>
              <a:rPr lang="en-US" sz="2400" dirty="0" smtClean="0"/>
              <a:t>contribute significantly to additional heating. To design </a:t>
            </a:r>
            <a:r>
              <a:rPr lang="en-US" sz="2400" dirty="0" smtClean="0"/>
              <a:t>a transformer </a:t>
            </a:r>
            <a:r>
              <a:rPr lang="en-US" sz="2400" dirty="0" smtClean="0"/>
              <a:t>to accommodate higher frequencies, designers make </a:t>
            </a:r>
            <a:r>
              <a:rPr lang="en-US" sz="2400" dirty="0" smtClean="0"/>
              <a:t>different design </a:t>
            </a:r>
            <a:r>
              <a:rPr lang="en-US" sz="2400" dirty="0" smtClean="0"/>
              <a:t>choices such as using continuously transposed </a:t>
            </a:r>
            <a:r>
              <a:rPr lang="en-US" sz="2400" dirty="0" smtClean="0"/>
              <a:t>cable instead </a:t>
            </a:r>
            <a:r>
              <a:rPr lang="en-US" sz="2400" dirty="0" smtClean="0"/>
              <a:t>of solid conductor and putting in more cooling ducts</a:t>
            </a:r>
            <a:r>
              <a:rPr lang="en-US" sz="2400" dirty="0" smtClean="0"/>
              <a:t>.</a:t>
            </a:r>
          </a:p>
          <a:p>
            <a:r>
              <a:rPr lang="en-US" sz="2400" dirty="0" smtClean="0"/>
              <a:t> </a:t>
            </a:r>
            <a:r>
              <a:rPr lang="en-US" sz="2400" dirty="0" smtClean="0"/>
              <a:t>As a </a:t>
            </a:r>
            <a:r>
              <a:rPr lang="en-US" sz="2400" dirty="0" smtClean="0"/>
              <a:t>general rule</a:t>
            </a:r>
            <a:r>
              <a:rPr lang="en-US" sz="2400" dirty="0" smtClean="0"/>
              <a:t>, a transformer in which the current distortion exceeds 5 </a:t>
            </a:r>
            <a:r>
              <a:rPr lang="en-US" sz="2400" dirty="0" smtClean="0"/>
              <a:t>percent is </a:t>
            </a:r>
            <a:r>
              <a:rPr lang="en-US" sz="2400" dirty="0" smtClean="0"/>
              <a:t>a candidate for </a:t>
            </a:r>
            <a:r>
              <a:rPr lang="en-US" sz="2400" dirty="0" err="1" smtClean="0"/>
              <a:t>derating</a:t>
            </a:r>
            <a:r>
              <a:rPr lang="en-US" sz="2400" dirty="0" smtClean="0"/>
              <a:t> for harmonics.</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85800"/>
            <a:ext cx="8229600" cy="5715000"/>
          </a:xfrm>
        </p:spPr>
        <p:txBody>
          <a:bodyPr>
            <a:noAutofit/>
          </a:bodyPr>
          <a:lstStyle/>
          <a:p>
            <a:r>
              <a:rPr lang="en-US" sz="2800" dirty="0" smtClean="0"/>
              <a:t>When both the positive and negative half cycles of a waveform have identical shapes, the Fourier series contains only </a:t>
            </a:r>
            <a:r>
              <a:rPr lang="en-US" sz="2800" i="1" dirty="0" smtClean="0"/>
              <a:t>odd harmonics. </a:t>
            </a:r>
          </a:p>
          <a:p>
            <a:r>
              <a:rPr lang="en-US" sz="2800" i="1" dirty="0" smtClean="0"/>
              <a:t>This </a:t>
            </a:r>
            <a:r>
              <a:rPr lang="en-US" sz="2800" dirty="0" smtClean="0"/>
              <a:t>offers a further simplification for most power system studies because most common harmonic-producing devices look the same to both polarities.</a:t>
            </a:r>
          </a:p>
          <a:p>
            <a:r>
              <a:rPr lang="en-US" sz="2800" dirty="0" smtClean="0"/>
              <a:t>In fact, the presence of even harmonics is often a clue that there is something wrong—either with the load equipment or with the transducer used to make the measurement.</a:t>
            </a:r>
            <a:endParaRPr lang="en-US" sz="28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7924800" cy="3880773"/>
          </a:xfrm>
        </p:spPr>
        <p:txBody>
          <a:bodyPr/>
          <a:lstStyle/>
          <a:p>
            <a:r>
              <a:rPr lang="en-US" b="1" dirty="0" smtClean="0"/>
              <a:t>There are three effects that result in increased transformer </a:t>
            </a:r>
            <a:r>
              <a:rPr lang="en-US" b="1" dirty="0" smtClean="0"/>
              <a:t>heating when </a:t>
            </a:r>
            <a:r>
              <a:rPr lang="en-US" b="1" dirty="0" smtClean="0"/>
              <a:t>the load current includes harmonic components:</a:t>
            </a:r>
            <a:endParaRPr lang="en-US" b="1" dirty="0"/>
          </a:p>
        </p:txBody>
      </p:sp>
      <p:pic>
        <p:nvPicPr>
          <p:cNvPr id="52226" name="Picture 2"/>
          <p:cNvPicPr>
            <a:picLocks noChangeAspect="1" noChangeArrowheads="1"/>
          </p:cNvPicPr>
          <p:nvPr/>
        </p:nvPicPr>
        <p:blipFill>
          <a:blip r:embed="rId2"/>
          <a:srcRect/>
          <a:stretch>
            <a:fillRect/>
          </a:stretch>
        </p:blipFill>
        <p:spPr bwMode="auto">
          <a:xfrm>
            <a:off x="609600" y="1219200"/>
            <a:ext cx="8077200" cy="3124200"/>
          </a:xfrm>
          <a:prstGeom prst="rect">
            <a:avLst/>
          </a:prstGeom>
          <a:noFill/>
          <a:ln w="9525">
            <a:noFill/>
            <a:miter lim="800000"/>
            <a:headEnd/>
            <a:tailEnd/>
          </a:ln>
          <a:effectLst/>
        </p:spPr>
      </p:pic>
      <p:pic>
        <p:nvPicPr>
          <p:cNvPr id="52227" name="Picture 3"/>
          <p:cNvPicPr>
            <a:picLocks noChangeAspect="1" noChangeArrowheads="1"/>
          </p:cNvPicPr>
          <p:nvPr/>
        </p:nvPicPr>
        <p:blipFill>
          <a:blip r:embed="rId3"/>
          <a:srcRect/>
          <a:stretch>
            <a:fillRect/>
          </a:stretch>
        </p:blipFill>
        <p:spPr bwMode="auto">
          <a:xfrm>
            <a:off x="685800" y="4267200"/>
            <a:ext cx="8001000" cy="2209800"/>
          </a:xfrm>
          <a:prstGeom prst="rect">
            <a:avLst/>
          </a:prstGeom>
          <a:noFill/>
          <a:ln w="9525">
            <a:noFill/>
            <a:miter lim="800000"/>
            <a:headEnd/>
            <a:tailEnd/>
          </a:ln>
          <a:effec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3250" name="Picture 2"/>
          <p:cNvPicPr>
            <a:picLocks noChangeAspect="1" noChangeArrowheads="1"/>
          </p:cNvPicPr>
          <p:nvPr/>
        </p:nvPicPr>
        <p:blipFill>
          <a:blip r:embed="rId2"/>
          <a:srcRect/>
          <a:stretch>
            <a:fillRect/>
          </a:stretch>
        </p:blipFill>
        <p:spPr bwMode="auto">
          <a:xfrm>
            <a:off x="533400" y="533400"/>
            <a:ext cx="8001000" cy="1295400"/>
          </a:xfrm>
          <a:prstGeom prst="rect">
            <a:avLst/>
          </a:prstGeom>
          <a:noFill/>
          <a:ln w="9525">
            <a:noFill/>
            <a:miter lim="800000"/>
            <a:headEnd/>
            <a:tailEnd/>
          </a:ln>
          <a:effec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Impact on motors</a:t>
            </a:r>
            <a:endParaRPr lang="en-US" b="1" dirty="0">
              <a:solidFill>
                <a:schemeClr val="tx1"/>
              </a:solidFill>
            </a:endParaRPr>
          </a:p>
        </p:txBody>
      </p:sp>
      <p:sp>
        <p:nvSpPr>
          <p:cNvPr id="3" name="Content Placeholder 2"/>
          <p:cNvSpPr>
            <a:spLocks noGrp="1"/>
          </p:cNvSpPr>
          <p:nvPr>
            <p:ph idx="1"/>
          </p:nvPr>
        </p:nvSpPr>
        <p:spPr>
          <a:xfrm>
            <a:off x="381000" y="1447800"/>
            <a:ext cx="7696200" cy="3880773"/>
          </a:xfrm>
        </p:spPr>
        <p:txBody>
          <a:bodyPr>
            <a:noAutofit/>
          </a:bodyPr>
          <a:lstStyle/>
          <a:p>
            <a:r>
              <a:rPr lang="en-US" sz="2400" dirty="0" smtClean="0"/>
              <a:t>Motors can be significantly impacted by the harmonic voltage distortion.</a:t>
            </a:r>
          </a:p>
          <a:p>
            <a:r>
              <a:rPr lang="en-US" sz="2400" dirty="0" smtClean="0"/>
              <a:t>Harmonic voltage distortion at the motor terminals is </a:t>
            </a:r>
            <a:r>
              <a:rPr lang="en-US" sz="2400" dirty="0" smtClean="0"/>
              <a:t>translated </a:t>
            </a:r>
            <a:r>
              <a:rPr lang="en-US" sz="2400" dirty="0" smtClean="0"/>
              <a:t>into harmonic fluxes within the motor. Harmonic fluxes do not </a:t>
            </a:r>
            <a:r>
              <a:rPr lang="en-US" sz="2400" dirty="0" smtClean="0"/>
              <a:t>contribute significantly </a:t>
            </a:r>
            <a:r>
              <a:rPr lang="en-US" sz="2400" dirty="0" smtClean="0"/>
              <a:t>to motor torque, but rotate at a frequency </a:t>
            </a:r>
            <a:r>
              <a:rPr lang="en-US" sz="2400" dirty="0" smtClean="0"/>
              <a:t>different than </a:t>
            </a:r>
            <a:r>
              <a:rPr lang="en-US" sz="2400" dirty="0" smtClean="0"/>
              <a:t>the rotor synchronous frequency, basically inducing </a:t>
            </a:r>
            <a:r>
              <a:rPr lang="en-US" sz="2400" dirty="0" smtClean="0"/>
              <a:t>high-frequency currents </a:t>
            </a:r>
            <a:r>
              <a:rPr lang="en-US" sz="2400" dirty="0" smtClean="0"/>
              <a:t>in the rotor. </a:t>
            </a:r>
            <a:endParaRPr lang="en-US" sz="2400" dirty="0" smtClean="0"/>
          </a:p>
          <a:p>
            <a:r>
              <a:rPr lang="en-US" sz="2400" dirty="0" smtClean="0"/>
              <a:t>The </a:t>
            </a:r>
            <a:r>
              <a:rPr lang="en-US" sz="2400" dirty="0" smtClean="0"/>
              <a:t>effect on motors is similar to that </a:t>
            </a:r>
            <a:r>
              <a:rPr lang="en-US" sz="2400" dirty="0" smtClean="0"/>
              <a:t>of negative-sequence </a:t>
            </a:r>
            <a:r>
              <a:rPr lang="en-US" sz="2400" dirty="0" smtClean="0"/>
              <a:t>currents at fundamental frequency: The </a:t>
            </a:r>
            <a:r>
              <a:rPr lang="en-US" sz="2400" dirty="0" smtClean="0"/>
              <a:t>additional fluxes </a:t>
            </a:r>
            <a:r>
              <a:rPr lang="en-US" sz="2400" dirty="0" smtClean="0"/>
              <a:t>do little more than induce additional losses. Decreased </a:t>
            </a:r>
            <a:r>
              <a:rPr lang="en-US" sz="2400" dirty="0" smtClean="0"/>
              <a:t>efficiency along </a:t>
            </a:r>
            <a:r>
              <a:rPr lang="en-US" sz="2400" dirty="0" smtClean="0"/>
              <a:t>with heating, vibration, and high-pitched noises are indicators </a:t>
            </a:r>
            <a:r>
              <a:rPr lang="en-US" sz="2400" dirty="0" smtClean="0"/>
              <a:t>of harmonic </a:t>
            </a:r>
            <a:r>
              <a:rPr lang="en-US" sz="2400" dirty="0" smtClean="0"/>
              <a:t>voltage distortion.</a:t>
            </a:r>
            <a:endParaRPr lang="en-US" sz="24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6447501" cy="1320800"/>
          </a:xfrm>
        </p:spPr>
        <p:txBody>
          <a:bodyPr/>
          <a:lstStyle/>
          <a:p>
            <a:r>
              <a:rPr lang="en-US" b="1" dirty="0" smtClean="0">
                <a:solidFill>
                  <a:schemeClr val="tx1"/>
                </a:solidFill>
              </a:rPr>
              <a:t>Impact on telecommunications</a:t>
            </a:r>
            <a:endParaRPr lang="en-US" b="1" dirty="0">
              <a:solidFill>
                <a:schemeClr val="tx1"/>
              </a:solidFill>
            </a:endParaRPr>
          </a:p>
        </p:txBody>
      </p:sp>
      <p:sp>
        <p:nvSpPr>
          <p:cNvPr id="3" name="Content Placeholder 2"/>
          <p:cNvSpPr>
            <a:spLocks noGrp="1"/>
          </p:cNvSpPr>
          <p:nvPr>
            <p:ph idx="1"/>
          </p:nvPr>
        </p:nvSpPr>
        <p:spPr>
          <a:xfrm>
            <a:off x="457200" y="1447800"/>
            <a:ext cx="7543800" cy="3880773"/>
          </a:xfrm>
        </p:spPr>
        <p:txBody>
          <a:bodyPr>
            <a:noAutofit/>
          </a:bodyPr>
          <a:lstStyle/>
          <a:p>
            <a:r>
              <a:rPr lang="en-US" sz="2200" dirty="0" smtClean="0"/>
              <a:t>Harmonic currents flowing on the utility distribution system or </a:t>
            </a:r>
            <a:r>
              <a:rPr lang="en-US" sz="2200" dirty="0" smtClean="0"/>
              <a:t>within an </a:t>
            </a:r>
            <a:r>
              <a:rPr lang="en-US" sz="2200" dirty="0" smtClean="0"/>
              <a:t>end-user facility can create interference in communication </a:t>
            </a:r>
            <a:r>
              <a:rPr lang="en-US" sz="2200" dirty="0" smtClean="0"/>
              <a:t>circuits sharing </a:t>
            </a:r>
            <a:r>
              <a:rPr lang="en-US" sz="2200" dirty="0" smtClean="0"/>
              <a:t>a common path. Voltages induced in parallel conductors by </a:t>
            </a:r>
            <a:r>
              <a:rPr lang="en-US" sz="2200" dirty="0" smtClean="0"/>
              <a:t>the common </a:t>
            </a:r>
            <a:r>
              <a:rPr lang="en-US" sz="2200" dirty="0" smtClean="0"/>
              <a:t>harmonic currents often fall within the bandwidth of </a:t>
            </a:r>
            <a:r>
              <a:rPr lang="en-US" sz="2200" dirty="0" smtClean="0"/>
              <a:t>normal voice </a:t>
            </a:r>
            <a:r>
              <a:rPr lang="en-US" sz="2200" dirty="0" smtClean="0"/>
              <a:t>communications. Harmonics between 540 (ninth harmonic) </a:t>
            </a:r>
            <a:r>
              <a:rPr lang="en-US" sz="2200" dirty="0" smtClean="0"/>
              <a:t>and 1200 </a:t>
            </a:r>
            <a:r>
              <a:rPr lang="en-US" sz="2200" dirty="0" smtClean="0"/>
              <a:t>Hz are particularly disruptive. </a:t>
            </a:r>
            <a:endParaRPr lang="en-US" sz="2200" dirty="0" smtClean="0"/>
          </a:p>
          <a:p>
            <a:r>
              <a:rPr lang="en-US" sz="2200" dirty="0" smtClean="0"/>
              <a:t>The </a:t>
            </a:r>
            <a:r>
              <a:rPr lang="en-US" sz="2200" dirty="0" smtClean="0"/>
              <a:t>induced voltage per ampere </a:t>
            </a:r>
            <a:r>
              <a:rPr lang="en-US" sz="2200" dirty="0" smtClean="0"/>
              <a:t>of current </a:t>
            </a:r>
            <a:r>
              <a:rPr lang="en-US" sz="2200" dirty="0" smtClean="0"/>
              <a:t>increases with frequency. </a:t>
            </a:r>
            <a:r>
              <a:rPr lang="en-US" sz="2200" dirty="0" err="1" smtClean="0"/>
              <a:t>Triplen</a:t>
            </a:r>
            <a:r>
              <a:rPr lang="en-US" sz="2200" dirty="0" smtClean="0"/>
              <a:t> harmonics (3d, 9th, 15th) </a:t>
            </a:r>
            <a:r>
              <a:rPr lang="en-US" sz="2200" dirty="0" smtClean="0"/>
              <a:t>are especially </a:t>
            </a:r>
            <a:r>
              <a:rPr lang="en-US" sz="2200" dirty="0" smtClean="0"/>
              <a:t>troublesome in four-wire systems because they are in </a:t>
            </a:r>
            <a:r>
              <a:rPr lang="en-US" sz="2200" dirty="0" smtClean="0"/>
              <a:t>phase in all conductors </a:t>
            </a:r>
            <a:r>
              <a:rPr lang="en-US" sz="2200" dirty="0" smtClean="0"/>
              <a:t>of a three-phase circuit and, therefore, </a:t>
            </a:r>
            <a:r>
              <a:rPr lang="en-US" sz="2200" dirty="0" smtClean="0"/>
              <a:t>add directly in the </a:t>
            </a:r>
            <a:r>
              <a:rPr lang="en-US" sz="2200" dirty="0" smtClean="0"/>
              <a:t>neutral circuit, which has the greatest exposure with the </a:t>
            </a:r>
            <a:r>
              <a:rPr lang="en-US" sz="2200" dirty="0" smtClean="0"/>
              <a:t>communications circuit</a:t>
            </a:r>
            <a:r>
              <a:rPr lang="en-US" sz="2200" dirty="0" smtClean="0"/>
              <a:t>.</a:t>
            </a:r>
            <a:endParaRPr lang="en-US" sz="22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4274" name="Picture 2"/>
          <p:cNvPicPr>
            <a:picLocks noChangeAspect="1" noChangeArrowheads="1"/>
          </p:cNvPicPr>
          <p:nvPr/>
        </p:nvPicPr>
        <p:blipFill>
          <a:blip r:embed="rId2"/>
          <a:srcRect/>
          <a:stretch>
            <a:fillRect/>
          </a:stretch>
        </p:blipFill>
        <p:spPr bwMode="auto">
          <a:xfrm>
            <a:off x="304800" y="685800"/>
            <a:ext cx="8153400" cy="5715000"/>
          </a:xfrm>
          <a:prstGeom prst="rect">
            <a:avLst/>
          </a:prstGeom>
          <a:noFill/>
          <a:ln w="9525">
            <a:noFill/>
            <a:miter lim="800000"/>
            <a:headEnd/>
            <a:tailEnd/>
          </a:ln>
          <a:effec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1"/>
                </a:solidFill>
              </a:rPr>
              <a:t>Impact on energy and demand</a:t>
            </a:r>
            <a:br>
              <a:rPr lang="en-US" b="1" dirty="0" smtClean="0">
                <a:solidFill>
                  <a:schemeClr val="tx1"/>
                </a:solidFill>
              </a:rPr>
            </a:br>
            <a:r>
              <a:rPr lang="en-US" b="1" dirty="0" smtClean="0">
                <a:solidFill>
                  <a:schemeClr val="tx1"/>
                </a:solidFill>
              </a:rPr>
              <a:t>metering</a:t>
            </a:r>
            <a:endParaRPr lang="en-US" dirty="0">
              <a:solidFill>
                <a:schemeClr val="tx1"/>
              </a:solidFill>
            </a:endParaRPr>
          </a:p>
        </p:txBody>
      </p:sp>
      <p:sp>
        <p:nvSpPr>
          <p:cNvPr id="3" name="Content Placeholder 2"/>
          <p:cNvSpPr>
            <a:spLocks noGrp="1"/>
          </p:cNvSpPr>
          <p:nvPr>
            <p:ph idx="1"/>
          </p:nvPr>
        </p:nvSpPr>
        <p:spPr>
          <a:xfrm>
            <a:off x="381000" y="1828800"/>
            <a:ext cx="7848600" cy="3880773"/>
          </a:xfrm>
        </p:spPr>
        <p:txBody>
          <a:bodyPr>
            <a:noAutofit/>
          </a:bodyPr>
          <a:lstStyle/>
          <a:p>
            <a:r>
              <a:rPr lang="en-US" sz="2400" dirty="0" smtClean="0"/>
              <a:t>Electric utility companies usually measure energy consumption in </a:t>
            </a:r>
            <a:r>
              <a:rPr lang="en-US" sz="2400" dirty="0" smtClean="0"/>
              <a:t>two quantities</a:t>
            </a:r>
            <a:r>
              <a:rPr lang="en-US" sz="2400" dirty="0" smtClean="0"/>
              <a:t>: the total cumulative energy consumed and the </a:t>
            </a:r>
            <a:r>
              <a:rPr lang="en-US" sz="2400" dirty="0" smtClean="0"/>
              <a:t>maximum power </a:t>
            </a:r>
            <a:r>
              <a:rPr lang="en-US" sz="2400" dirty="0" smtClean="0"/>
              <a:t>used for a given period. Thus, there are two charges in any </a:t>
            </a:r>
            <a:r>
              <a:rPr lang="en-US" sz="2400" dirty="0" smtClean="0"/>
              <a:t>given billing </a:t>
            </a:r>
            <a:r>
              <a:rPr lang="en-US" sz="2400" dirty="0" smtClean="0"/>
              <a:t>period especially for larger industrial customers: energy </a:t>
            </a:r>
            <a:r>
              <a:rPr lang="en-US" sz="2400" dirty="0" smtClean="0"/>
              <a:t>charges and </a:t>
            </a:r>
            <a:r>
              <a:rPr lang="en-US" sz="2400" dirty="0" smtClean="0"/>
              <a:t>demand charges. Residential customers are typically charged </a:t>
            </a:r>
            <a:r>
              <a:rPr lang="en-US" sz="2400" dirty="0" smtClean="0"/>
              <a:t>for the </a:t>
            </a:r>
            <a:r>
              <a:rPr lang="en-US" sz="2400" dirty="0" smtClean="0"/>
              <a:t>energy consumption only. The energy charge represents the costs </a:t>
            </a:r>
            <a:r>
              <a:rPr lang="en-US" sz="2400" dirty="0" smtClean="0"/>
              <a:t>of producing </a:t>
            </a:r>
            <a:r>
              <a:rPr lang="en-US" sz="2400" dirty="0" smtClean="0"/>
              <a:t>and supplying the total energy consumed over a </a:t>
            </a:r>
            <a:r>
              <a:rPr lang="en-US" sz="2400" dirty="0" smtClean="0"/>
              <a:t>billing period </a:t>
            </a:r>
            <a:r>
              <a:rPr lang="en-US" sz="2400" dirty="0" smtClean="0"/>
              <a:t>and is measured in kilowatt-hours. The second part of the </a:t>
            </a:r>
            <a:r>
              <a:rPr lang="en-US" sz="2400" dirty="0" smtClean="0"/>
              <a:t>bill, the </a:t>
            </a:r>
            <a:r>
              <a:rPr lang="en-US" sz="2400" dirty="0" smtClean="0"/>
              <a:t>demand charge, represents utility costs to maintain adequate </a:t>
            </a:r>
            <a:r>
              <a:rPr lang="en-US" sz="2400" dirty="0" err="1" smtClean="0"/>
              <a:t>elec</a:t>
            </a:r>
            <a:endParaRPr lang="en-US" sz="24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6447501" cy="3880773"/>
          </a:xfrm>
        </p:spPr>
        <p:txBody>
          <a:bodyPr>
            <a:normAutofit/>
          </a:bodyPr>
          <a:lstStyle/>
          <a:p>
            <a:r>
              <a:rPr lang="en-US" sz="2400" dirty="0" err="1" smtClean="0"/>
              <a:t>trical</a:t>
            </a:r>
            <a:r>
              <a:rPr lang="en-US" sz="2400" dirty="0" smtClean="0"/>
              <a:t> capacity at all times to meet each customer’s peak demand </a:t>
            </a:r>
            <a:r>
              <a:rPr lang="en-US" sz="2400" dirty="0" smtClean="0"/>
              <a:t>for energy </a:t>
            </a:r>
            <a:r>
              <a:rPr lang="en-US" sz="2400" dirty="0" smtClean="0"/>
              <a:t>use. The demand charge reflects the utility’s fixed cost in </a:t>
            </a:r>
            <a:r>
              <a:rPr lang="en-US" sz="2400" dirty="0" smtClean="0"/>
              <a:t>providing peak </a:t>
            </a:r>
            <a:r>
              <a:rPr lang="en-US" sz="2400" dirty="0" smtClean="0"/>
              <a:t>power requirements. The demand charge is usually </a:t>
            </a:r>
            <a:r>
              <a:rPr lang="en-US" sz="2400" dirty="0" smtClean="0"/>
              <a:t>determined by </a:t>
            </a:r>
            <a:r>
              <a:rPr lang="en-US" sz="2400" dirty="0" smtClean="0"/>
              <a:t>the highest 15- or 30-min peak demand of use in a </a:t>
            </a:r>
            <a:r>
              <a:rPr lang="en-US" sz="2400" dirty="0" smtClean="0"/>
              <a:t>billing period </a:t>
            </a:r>
            <a:r>
              <a:rPr lang="en-US" sz="2400" dirty="0" smtClean="0"/>
              <a:t>and is measured in kilowatts</a:t>
            </a:r>
            <a:r>
              <a:rPr lang="en-US" sz="2400" dirty="0" smtClean="0"/>
              <a:t>.</a:t>
            </a:r>
          </a:p>
          <a:p>
            <a:endParaRPr lang="en-US" sz="24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28600"/>
            <a:ext cx="7467600" cy="4953000"/>
          </a:xfrm>
        </p:spPr>
        <p:txBody>
          <a:bodyPr>
            <a:noAutofit/>
          </a:bodyPr>
          <a:lstStyle/>
          <a:p>
            <a:r>
              <a:rPr lang="en-US" sz="2400" dirty="0" smtClean="0"/>
              <a:t>Both energy and demand charges are measured using the </a:t>
            </a:r>
            <a:r>
              <a:rPr lang="en-US" sz="2400" dirty="0" smtClean="0"/>
              <a:t>so-called </a:t>
            </a:r>
            <a:r>
              <a:rPr lang="en-US" sz="2400" dirty="0" err="1" smtClean="0"/>
              <a:t>watthour</a:t>
            </a:r>
            <a:r>
              <a:rPr lang="en-US" sz="2400" dirty="0" smtClean="0"/>
              <a:t> </a:t>
            </a:r>
            <a:r>
              <a:rPr lang="en-US" sz="2400" dirty="0" smtClean="0"/>
              <a:t>and demand meters. </a:t>
            </a:r>
            <a:r>
              <a:rPr lang="en-US" sz="2400" dirty="0" err="1" smtClean="0"/>
              <a:t>Ademand</a:t>
            </a:r>
            <a:r>
              <a:rPr lang="en-US" sz="2400" dirty="0" smtClean="0"/>
              <a:t> meter is usually integrated </a:t>
            </a:r>
            <a:r>
              <a:rPr lang="en-US" sz="2400" dirty="0" smtClean="0"/>
              <a:t>to a </a:t>
            </a:r>
            <a:r>
              <a:rPr lang="en-US" sz="2400" dirty="0" err="1" smtClean="0"/>
              <a:t>watthour</a:t>
            </a:r>
            <a:r>
              <a:rPr lang="en-US" sz="2400" dirty="0" smtClean="0"/>
              <a:t> meter with a timing device to register the peak power </a:t>
            </a:r>
            <a:r>
              <a:rPr lang="en-US" sz="2400" dirty="0" smtClean="0"/>
              <a:t>use and </a:t>
            </a:r>
            <a:r>
              <a:rPr lang="en-US" sz="2400" dirty="0" smtClean="0"/>
              <a:t>returns the demand pointer to zero at the end of each timing </a:t>
            </a:r>
            <a:r>
              <a:rPr lang="en-US" sz="2400" dirty="0" smtClean="0"/>
              <a:t>interval (typically </a:t>
            </a:r>
            <a:r>
              <a:rPr lang="en-US" sz="2400" dirty="0" smtClean="0"/>
              <a:t>15 or 30 min).</a:t>
            </a:r>
          </a:p>
          <a:p>
            <a:r>
              <a:rPr lang="en-US" sz="2400" dirty="0" smtClean="0"/>
              <a:t>Harmonic currents from nonlinear loads can impact the accuracy </a:t>
            </a:r>
            <a:r>
              <a:rPr lang="en-US" sz="2400" dirty="0" smtClean="0"/>
              <a:t>of </a:t>
            </a:r>
            <a:r>
              <a:rPr lang="en-US" sz="2400" dirty="0" err="1" smtClean="0"/>
              <a:t>watthour</a:t>
            </a:r>
            <a:r>
              <a:rPr lang="en-US" sz="2400" dirty="0" smtClean="0"/>
              <a:t> </a:t>
            </a:r>
            <a:r>
              <a:rPr lang="en-US" sz="2400" dirty="0" smtClean="0"/>
              <a:t>and demand meters adversely. Traditional </a:t>
            </a:r>
            <a:r>
              <a:rPr lang="en-US" sz="2400" dirty="0" err="1" smtClean="0"/>
              <a:t>watthour</a:t>
            </a:r>
            <a:r>
              <a:rPr lang="en-US" sz="2400" dirty="0" smtClean="0"/>
              <a:t> </a:t>
            </a:r>
            <a:r>
              <a:rPr lang="en-US" sz="2400" dirty="0" smtClean="0"/>
              <a:t>meters are </a:t>
            </a:r>
            <a:r>
              <a:rPr lang="en-US" sz="2400" dirty="0" smtClean="0"/>
              <a:t>based on the induction motor principle. The rotor element or </a:t>
            </a:r>
            <a:r>
              <a:rPr lang="en-US" sz="2400" dirty="0" smtClean="0"/>
              <a:t>the rotating </a:t>
            </a:r>
            <a:r>
              <a:rPr lang="en-US" sz="2400" dirty="0" smtClean="0"/>
              <a:t>disk inside the meter revolves at a speed proportional to </a:t>
            </a:r>
            <a:r>
              <a:rPr lang="en-US" sz="2400" dirty="0" smtClean="0"/>
              <a:t>the power </a:t>
            </a:r>
            <a:r>
              <a:rPr lang="en-US" sz="2400" dirty="0" smtClean="0"/>
              <a:t>flow. This disk in turn drives a series of gears </a:t>
            </a:r>
            <a:r>
              <a:rPr lang="en-US" sz="2400" dirty="0" smtClean="0"/>
              <a:t>that move </a:t>
            </a:r>
            <a:r>
              <a:rPr lang="en-US" sz="2400" dirty="0" smtClean="0"/>
              <a:t>dials </a:t>
            </a:r>
            <a:r>
              <a:rPr lang="en-US" sz="2400" dirty="0" smtClean="0"/>
              <a:t>on a </a:t>
            </a:r>
            <a:r>
              <a:rPr lang="en-US" sz="2400" dirty="0" smtClean="0"/>
              <a:t>register.</a:t>
            </a:r>
            <a:endParaRPr lang="en-US" sz="24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5298" name="Picture 2"/>
          <p:cNvPicPr>
            <a:picLocks noChangeAspect="1" noChangeArrowheads="1"/>
          </p:cNvPicPr>
          <p:nvPr/>
        </p:nvPicPr>
        <p:blipFill>
          <a:blip r:embed="rId2"/>
          <a:srcRect/>
          <a:stretch>
            <a:fillRect/>
          </a:stretch>
        </p:blipFill>
        <p:spPr bwMode="auto">
          <a:xfrm>
            <a:off x="381000" y="609600"/>
            <a:ext cx="8382000" cy="3048000"/>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a:stretch>
            <a:fillRect/>
          </a:stretch>
        </p:blipFill>
        <p:spPr bwMode="auto">
          <a:xfrm>
            <a:off x="457200" y="3505200"/>
            <a:ext cx="8686800" cy="3048000"/>
          </a:xfrm>
          <a:prstGeom prst="rect">
            <a:avLst/>
          </a:prstGeom>
          <a:noFill/>
          <a:ln w="9525">
            <a:noFill/>
            <a:miter lim="800000"/>
            <a:headEnd/>
            <a:tailEnd/>
          </a:ln>
          <a:effec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6323" name="Picture 3"/>
          <p:cNvPicPr>
            <a:picLocks noChangeAspect="1" noChangeArrowheads="1"/>
          </p:cNvPicPr>
          <p:nvPr/>
        </p:nvPicPr>
        <p:blipFill>
          <a:blip r:embed="rId2"/>
          <a:srcRect/>
          <a:stretch>
            <a:fillRect/>
          </a:stretch>
        </p:blipFill>
        <p:spPr bwMode="auto">
          <a:xfrm>
            <a:off x="152400" y="1066800"/>
            <a:ext cx="8610600" cy="49530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457200" y="2667001"/>
            <a:ext cx="8305800" cy="4191000"/>
          </a:xfrm>
          <a:prstGeom prst="rect">
            <a:avLst/>
          </a:prstGeom>
          <a:noFill/>
          <a:ln w="9525">
            <a:noFill/>
            <a:miter lim="800000"/>
            <a:headEnd/>
            <a:tailEnd/>
          </a:ln>
          <a:effectLst/>
        </p:spPr>
      </p:pic>
      <p:sp>
        <p:nvSpPr>
          <p:cNvPr id="5" name="Rectangle 4"/>
          <p:cNvSpPr/>
          <p:nvPr/>
        </p:nvSpPr>
        <p:spPr>
          <a:xfrm>
            <a:off x="457200" y="228600"/>
            <a:ext cx="7696200" cy="2677656"/>
          </a:xfrm>
          <a:prstGeom prst="rect">
            <a:avLst/>
          </a:prstGeom>
        </p:spPr>
        <p:txBody>
          <a:bodyPr wrap="square">
            <a:spAutoFit/>
          </a:bodyPr>
          <a:lstStyle/>
          <a:p>
            <a:r>
              <a:rPr lang="en-US" sz="2800" dirty="0" smtClean="0"/>
              <a:t>Usually, the higher-order harmonics (above the range of the 25th to 50th, depending on the system) are negligible for power system</a:t>
            </a:r>
          </a:p>
          <a:p>
            <a:r>
              <a:rPr lang="en-US" sz="2800" dirty="0" smtClean="0"/>
              <a:t>analysis. While they may cause interference with low-power electronic devices, they are usually not damaging to the power system.</a:t>
            </a:r>
            <a:endParaRPr lang="en-US" sz="280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7346" name="Picture 2"/>
          <p:cNvPicPr>
            <a:picLocks noChangeAspect="1" noChangeArrowheads="1"/>
          </p:cNvPicPr>
          <p:nvPr/>
        </p:nvPicPr>
        <p:blipFill>
          <a:blip r:embed="rId2"/>
          <a:srcRect/>
          <a:stretch>
            <a:fillRect/>
          </a:stretch>
        </p:blipFill>
        <p:spPr bwMode="auto">
          <a:xfrm>
            <a:off x="0" y="381000"/>
            <a:ext cx="8534400" cy="3657600"/>
          </a:xfrm>
          <a:prstGeom prst="rect">
            <a:avLst/>
          </a:prstGeom>
          <a:noFill/>
          <a:ln w="9525">
            <a:noFill/>
            <a:miter lim="800000"/>
            <a:headEnd/>
            <a:tailEnd/>
          </a:ln>
          <a:effec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a:t>
            </a:r>
            <a:endParaRPr lang="en-US" dirty="0"/>
          </a:p>
        </p:txBody>
      </p:sp>
      <p:sp>
        <p:nvSpPr>
          <p:cNvPr id="4" name="Title 1"/>
          <p:cNvSpPr txBox="1">
            <a:spLocks/>
          </p:cNvSpPr>
          <p:nvPr/>
        </p:nvSpPr>
        <p:spPr>
          <a:xfrm>
            <a:off x="1371600" y="1524000"/>
            <a:ext cx="6447501" cy="1320800"/>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smtClean="0">
                <a:ln>
                  <a:noFill/>
                </a:ln>
                <a:solidFill>
                  <a:schemeClr val="accent1"/>
                </a:solidFill>
                <a:effectLst/>
                <a:uLnTx/>
                <a:uFillTx/>
                <a:latin typeface="+mj-lt"/>
                <a:ea typeface="+mj-ea"/>
                <a:cs typeface="+mj-cs"/>
              </a:rPr>
              <a:t>Thank You </a:t>
            </a:r>
            <a:endParaRPr kumimoji="0" lang="en-US" sz="3600" b="0" i="0" u="none" strike="noStrike" kern="1200" cap="none" spc="0" normalizeH="0" baseline="0" noProof="0" dirty="0">
              <a:ln>
                <a:noFill/>
              </a:ln>
              <a:solidFill>
                <a:schemeClr val="accent1"/>
              </a:solidFill>
              <a:effectLst/>
              <a:uLnTx/>
              <a:uFillTx/>
              <a:latin typeface="+mj-lt"/>
              <a:ea typeface="+mj-ea"/>
              <a:cs typeface="+mj-cs"/>
            </a:endParaRPr>
          </a:p>
        </p:txBody>
      </p:sp>
      <p:sp>
        <p:nvSpPr>
          <p:cNvPr id="5" name="Title 1"/>
          <p:cNvSpPr txBox="1">
            <a:spLocks/>
          </p:cNvSpPr>
          <p:nvPr/>
        </p:nvSpPr>
        <p:spPr>
          <a:xfrm>
            <a:off x="2696499" y="2590800"/>
            <a:ext cx="6447501" cy="1320800"/>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smtClean="0">
                <a:ln>
                  <a:noFill/>
                </a:ln>
                <a:solidFill>
                  <a:schemeClr val="accent1"/>
                </a:solidFill>
                <a:effectLst/>
                <a:uLnTx/>
                <a:uFillTx/>
                <a:latin typeface="+mj-lt"/>
                <a:ea typeface="+mj-ea"/>
                <a:cs typeface="+mj-cs"/>
              </a:rPr>
              <a:t>Thank You </a:t>
            </a:r>
            <a:endParaRPr kumimoji="0" lang="en-US" sz="3600" b="0" i="0" u="none" strike="noStrike" kern="1200" cap="none" spc="0" normalizeH="0" baseline="0" noProof="0" dirty="0">
              <a:ln>
                <a:noFill/>
              </a:ln>
              <a:solidFill>
                <a:schemeClr val="accent1"/>
              </a:solidFill>
              <a:effectLst/>
              <a:uLnTx/>
              <a:uFillTx/>
              <a:latin typeface="+mj-lt"/>
              <a:ea typeface="+mj-ea"/>
              <a:cs typeface="+mj-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0"/>
            <a:ext cx="8382000" cy="6096000"/>
          </a:xfrm>
        </p:spPr>
        <p:txBody>
          <a:bodyPr>
            <a:noAutofit/>
          </a:bodyPr>
          <a:lstStyle/>
          <a:p>
            <a:r>
              <a:rPr lang="en-US" sz="2400" dirty="0" smtClean="0"/>
              <a:t>It is also difficult to collect sufficiently accurate data to model power systems at these frequencies. A common exception to this occurs when there are system resonances in the range of frequencies.</a:t>
            </a:r>
          </a:p>
          <a:p>
            <a:r>
              <a:rPr lang="en-US" sz="2400" dirty="0" smtClean="0"/>
              <a:t> These resonances can be excited by notching or switching transients in electronic power converters.</a:t>
            </a:r>
          </a:p>
          <a:p>
            <a:r>
              <a:rPr lang="en-US" sz="2400" dirty="0" smtClean="0"/>
              <a:t>If the power system is depicted as series and shunt elements, as is the conventional practice, the vast majority of the nonlinearities in the system are found in </a:t>
            </a:r>
            <a:r>
              <a:rPr lang="en-US" sz="2400" i="1" dirty="0" smtClean="0"/>
              <a:t>shunt elements (i.e., loads). </a:t>
            </a:r>
          </a:p>
          <a:p>
            <a:r>
              <a:rPr lang="en-US" sz="2400" i="1" dirty="0" smtClean="0"/>
              <a:t>The series impedance </a:t>
            </a:r>
            <a:r>
              <a:rPr lang="en-US" sz="2400" dirty="0" smtClean="0"/>
              <a:t>of the power delivery system (i.e., the short-circuit impedance between the source and the load) is remarkably linear.</a:t>
            </a:r>
            <a:endParaRPr lang="en-US" sz="2400" dirty="0"/>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tf00001240</Template>
  <TotalTime>2667</TotalTime>
  <Words>4685</Words>
  <Application>Microsoft Office PowerPoint</Application>
  <PresentationFormat>On-screen Show (4:3)</PresentationFormat>
  <Paragraphs>153</Paragraphs>
  <Slides>81</Slides>
  <Notes>0</Notes>
  <HiddenSlides>0</HiddenSlides>
  <MMClips>0</MMClips>
  <ScaleCrop>false</ScaleCrop>
  <HeadingPairs>
    <vt:vector size="4" baseType="variant">
      <vt:variant>
        <vt:lpstr>Theme</vt:lpstr>
      </vt:variant>
      <vt:variant>
        <vt:i4>1</vt:i4>
      </vt:variant>
      <vt:variant>
        <vt:lpstr>Slide Titles</vt:lpstr>
      </vt:variant>
      <vt:variant>
        <vt:i4>81</vt:i4>
      </vt:variant>
    </vt:vector>
  </HeadingPairs>
  <TitlesOfParts>
    <vt:vector size="82" baseType="lpstr">
      <vt:lpstr>Facet</vt:lpstr>
      <vt:lpstr>Unit No.4  </vt:lpstr>
      <vt:lpstr>Harmonic distortion –  voltage and current distortion</vt:lpstr>
      <vt:lpstr>Harmonic Distortion</vt:lpstr>
      <vt:lpstr>Slide 4</vt:lpstr>
      <vt:lpstr>Slide 5</vt:lpstr>
      <vt:lpstr>Slide 6</vt:lpstr>
      <vt:lpstr>Slide 7</vt:lpstr>
      <vt:lpstr>Slide 8</vt:lpstr>
      <vt:lpstr>Slide 9</vt:lpstr>
      <vt:lpstr>Slide 10</vt:lpstr>
      <vt:lpstr>Voltage versus Current Distortion</vt:lpstr>
      <vt:lpstr>Slide 12</vt:lpstr>
      <vt:lpstr>Power System Quantities under Nonsinusoidal Conditions</vt:lpstr>
      <vt:lpstr>Slide 14</vt:lpstr>
      <vt:lpstr>Slide 15</vt:lpstr>
      <vt:lpstr>Slide 16</vt:lpstr>
      <vt:lpstr>Slide 17</vt:lpstr>
      <vt:lpstr>Slide 18</vt:lpstr>
      <vt:lpstr>Slide 19</vt:lpstr>
      <vt:lpstr>Slide 20</vt:lpstr>
      <vt:lpstr>Slide 21</vt:lpstr>
      <vt:lpstr>Slide 22</vt:lpstr>
      <vt:lpstr>Slide 23</vt:lpstr>
      <vt:lpstr>Harmonic phase sequences</vt:lpstr>
      <vt:lpstr>Slide 25</vt:lpstr>
      <vt:lpstr>Triplen harmonics</vt:lpstr>
      <vt:lpstr>Slide 27</vt:lpstr>
      <vt:lpstr>Slide 28</vt:lpstr>
      <vt:lpstr>Slide 29</vt:lpstr>
      <vt:lpstr>Slide 30</vt:lpstr>
      <vt:lpstr>Slide 31</vt:lpstr>
      <vt:lpstr>Slide 32</vt:lpstr>
      <vt:lpstr>Harmonic Indices</vt:lpstr>
      <vt:lpstr>Total harmonic distortion</vt:lpstr>
      <vt:lpstr>Slide 35</vt:lpstr>
      <vt:lpstr>Slide 36</vt:lpstr>
      <vt:lpstr>Slide 37</vt:lpstr>
      <vt:lpstr>Total demand distortion</vt:lpstr>
      <vt:lpstr>Slide 39</vt:lpstr>
      <vt:lpstr>Harmonic Sources from Commercial Loads</vt:lpstr>
      <vt:lpstr>1. Single-phase power supplies</vt:lpstr>
      <vt:lpstr>Slide 42</vt:lpstr>
      <vt:lpstr>Slide 43</vt:lpstr>
      <vt:lpstr>2. Fluorescent lighting</vt:lpstr>
      <vt:lpstr>Slide 45</vt:lpstr>
      <vt:lpstr>Slide 46</vt:lpstr>
      <vt:lpstr>Slide 47</vt:lpstr>
      <vt:lpstr>Adjustable-speed drives for HVAC and elevators</vt:lpstr>
      <vt:lpstr>Slide 49</vt:lpstr>
      <vt:lpstr>Three-phase power converters</vt:lpstr>
      <vt:lpstr>Slide 51</vt:lpstr>
      <vt:lpstr>Slide 52</vt:lpstr>
      <vt:lpstr>DC drives.</vt:lpstr>
      <vt:lpstr>Slide 54</vt:lpstr>
      <vt:lpstr>Slide 55</vt:lpstr>
      <vt:lpstr>AC drives</vt:lpstr>
      <vt:lpstr>Slide 57</vt:lpstr>
      <vt:lpstr>Slide 58</vt:lpstr>
      <vt:lpstr>Slide 59</vt:lpstr>
      <vt:lpstr>Arcing devices</vt:lpstr>
      <vt:lpstr>Slide 61</vt:lpstr>
      <vt:lpstr>Saturable devices</vt:lpstr>
      <vt:lpstr>Slide 63</vt:lpstr>
      <vt:lpstr>Slide 64</vt:lpstr>
      <vt:lpstr>Slide 65</vt:lpstr>
      <vt:lpstr>Effects of Harmonic Distortion</vt:lpstr>
      <vt:lpstr>Impact on capacitors</vt:lpstr>
      <vt:lpstr>Slide 68</vt:lpstr>
      <vt:lpstr>Impact on transformers</vt:lpstr>
      <vt:lpstr>Slide 70</vt:lpstr>
      <vt:lpstr>Slide 71</vt:lpstr>
      <vt:lpstr>Impact on motors</vt:lpstr>
      <vt:lpstr>Impact on telecommunications</vt:lpstr>
      <vt:lpstr>Slide 74</vt:lpstr>
      <vt:lpstr>Impact on energy and demand metering</vt:lpstr>
      <vt:lpstr>Slide 76</vt:lpstr>
      <vt:lpstr>Slide 77</vt:lpstr>
      <vt:lpstr>Slide 78</vt:lpstr>
      <vt:lpstr>Slide 79</vt:lpstr>
      <vt:lpstr>Slide 80</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No.4  </dc:title>
  <dc:creator>ELECT</dc:creator>
  <cp:lastModifiedBy>ELECT</cp:lastModifiedBy>
  <cp:revision>208</cp:revision>
  <dcterms:created xsi:type="dcterms:W3CDTF">2017-08-08T02:38:43Z</dcterms:created>
  <dcterms:modified xsi:type="dcterms:W3CDTF">2017-09-07T04:34:36Z</dcterms:modified>
</cp:coreProperties>
</file>