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03"/>
  </p:notesMasterIdLst>
  <p:sldIdLst>
    <p:sldId id="256" r:id="rId2"/>
    <p:sldId id="257" r:id="rId3"/>
    <p:sldId id="259" r:id="rId4"/>
    <p:sldId id="264" r:id="rId5"/>
    <p:sldId id="263" r:id="rId6"/>
    <p:sldId id="262" r:id="rId7"/>
    <p:sldId id="261" r:id="rId8"/>
    <p:sldId id="265" r:id="rId9"/>
    <p:sldId id="260" r:id="rId10"/>
    <p:sldId id="258"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56" r:id="rId44"/>
    <p:sldId id="358" r:id="rId45"/>
    <p:sldId id="357"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7" r:id="rId64"/>
    <p:sldId id="359" r:id="rId65"/>
    <p:sldId id="318" r:id="rId66"/>
    <p:sldId id="319"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574" autoAdjust="0"/>
  </p:normalViewPr>
  <p:slideViewPr>
    <p:cSldViewPr>
      <p:cViewPr>
        <p:scale>
          <a:sx n="50" d="100"/>
          <a:sy n="50" d="100"/>
        </p:scale>
        <p:origin x="-1080" y="-91"/>
      </p:cViewPr>
      <p:guideLst>
        <p:guide orient="horz" pos="2160"/>
        <p:guide pos="2880"/>
      </p:guideLst>
    </p:cSldViewPr>
  </p:slideViewPr>
  <p:outlineViewPr>
    <p:cViewPr>
      <p:scale>
        <a:sx n="33" d="100"/>
        <a:sy n="33" d="100"/>
      </p:scale>
      <p:origin x="53" y="38885"/>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9041E-47D5-4A48-ABDC-B3B2998EC5CE}" type="datetimeFigureOut">
              <a:rPr lang="en-US" smtClean="0"/>
              <a:pPr/>
              <a:t>9/26/2017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93D08-F6FA-473D-808E-6CD06369C5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893D08-F6FA-473D-808E-6CD06369C5F4}"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dirty="0"/>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dirty="0"/>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67B5A-D120-4A3B-B90D-9B71F8489784}" type="datetimeFigureOut">
              <a:rPr lang="en-US" smtClean="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66868E-E3D4-4E24-83ED-F9D538261C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B67B5A-D120-4A3B-B90D-9B71F8489784}" type="datetimeFigureOut">
              <a:rPr lang="en-US" smtClean="0"/>
              <a:pPr/>
              <a:t>9/26/2017</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9966868E-E3D4-4E24-83ED-F9D538261CF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Zigzag_transformer"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pPr algn="ctr"/>
            <a:r>
              <a:rPr lang="en-US" b="1" dirty="0" smtClean="0">
                <a:solidFill>
                  <a:srgbClr val="7030A0"/>
                </a:solidFill>
              </a:rPr>
              <a:t>Unit No.5</a:t>
            </a:r>
            <a:r>
              <a:rPr lang="en-US" dirty="0" smtClean="0"/>
              <a:t>	</a:t>
            </a:r>
            <a:endParaRPr lang="en-US" dirty="0"/>
          </a:p>
        </p:txBody>
      </p:sp>
      <p:sp>
        <p:nvSpPr>
          <p:cNvPr id="3" name="Subtitle 2"/>
          <p:cNvSpPr>
            <a:spLocks noGrp="1"/>
          </p:cNvSpPr>
          <p:nvPr>
            <p:ph type="subTitle" idx="1"/>
          </p:nvPr>
        </p:nvSpPr>
        <p:spPr>
          <a:xfrm>
            <a:off x="838200" y="1524000"/>
            <a:ext cx="6400800" cy="685800"/>
          </a:xfrm>
        </p:spPr>
        <p:txBody>
          <a:bodyPr>
            <a:noAutofit/>
          </a:bodyPr>
          <a:lstStyle/>
          <a:p>
            <a:pPr algn="ctr"/>
            <a:r>
              <a:rPr lang="en-US" sz="4400" b="1" u="sng" dirty="0" smtClean="0">
                <a:solidFill>
                  <a:srgbClr val="FF0000"/>
                </a:solidFill>
              </a:rPr>
              <a:t>Measuring and control of Harmonics </a:t>
            </a:r>
            <a:endParaRPr lang="en-US" sz="4400" u="sng" dirty="0">
              <a:solidFill>
                <a:srgbClr val="FF0000"/>
              </a:solidFill>
            </a:endParaRPr>
          </a:p>
        </p:txBody>
      </p:sp>
      <p:sp>
        <p:nvSpPr>
          <p:cNvPr id="4" name="Rectangle 3"/>
          <p:cNvSpPr/>
          <p:nvPr/>
        </p:nvSpPr>
        <p:spPr>
          <a:xfrm>
            <a:off x="609600" y="3124200"/>
            <a:ext cx="7848600" cy="3477875"/>
          </a:xfrm>
          <a:prstGeom prst="rect">
            <a:avLst/>
          </a:prstGeom>
        </p:spPr>
        <p:txBody>
          <a:bodyPr wrap="square">
            <a:spAutoFit/>
          </a:bodyPr>
          <a:lstStyle/>
          <a:p>
            <a:r>
              <a:rPr lang="en-US" sz="2800" dirty="0" smtClean="0"/>
              <a:t>BE Electrical Power Quality</a:t>
            </a:r>
          </a:p>
          <a:p>
            <a:endParaRPr lang="en-US" sz="2800" dirty="0" smtClean="0"/>
          </a:p>
          <a:p>
            <a:endParaRPr lang="en-US" sz="2800" dirty="0" smtClean="0"/>
          </a:p>
          <a:p>
            <a:pPr algn="ctr"/>
            <a:r>
              <a:rPr lang="en-US" sz="2800" dirty="0" smtClean="0"/>
              <a:t>Mr. Hadpe S.S.</a:t>
            </a:r>
          </a:p>
          <a:p>
            <a:endParaRPr lang="en-US" sz="2800" dirty="0" smtClean="0"/>
          </a:p>
          <a:p>
            <a:endParaRPr lang="en-US" sz="2000" dirty="0" smtClean="0"/>
          </a:p>
          <a:p>
            <a:pPr algn="ctr"/>
            <a:r>
              <a:rPr lang="en-US" sz="2000" dirty="0" smtClean="0">
                <a:solidFill>
                  <a:srgbClr val="FF0000"/>
                </a:solidFill>
              </a:rPr>
              <a:t>Asst. Professor Electrical Engineering Department</a:t>
            </a:r>
          </a:p>
          <a:p>
            <a:pPr algn="ctr"/>
            <a:endParaRPr lang="en-US" sz="2000" dirty="0" smtClean="0"/>
          </a:p>
          <a:p>
            <a:pPr algn="ctr"/>
            <a:r>
              <a:rPr lang="en-US" sz="2000" dirty="0" smtClean="0">
                <a:solidFill>
                  <a:srgbClr val="FF0000"/>
                </a:solidFill>
              </a:rPr>
              <a:t>Matoshri College of Engineering and Research Centre Nashik.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02" name="Picture 2"/>
          <p:cNvPicPr>
            <a:picLocks noChangeAspect="1" noChangeArrowheads="1"/>
          </p:cNvPicPr>
          <p:nvPr/>
        </p:nvPicPr>
        <p:blipFill>
          <a:blip r:embed="rId2"/>
          <a:srcRect/>
          <a:stretch>
            <a:fillRect/>
          </a:stretch>
        </p:blipFill>
        <p:spPr bwMode="auto">
          <a:xfrm>
            <a:off x="-62793" y="0"/>
            <a:ext cx="882579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304800" y="914400"/>
            <a:ext cx="88392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3250" name="Picture 2"/>
          <p:cNvPicPr>
            <a:picLocks noChangeAspect="1" noChangeArrowheads="1"/>
          </p:cNvPicPr>
          <p:nvPr/>
        </p:nvPicPr>
        <p:blipFill>
          <a:blip r:embed="rId2"/>
          <a:srcRect/>
          <a:stretch>
            <a:fillRect/>
          </a:stretch>
        </p:blipFill>
        <p:spPr bwMode="auto">
          <a:xfrm>
            <a:off x="0" y="228600"/>
            <a:ext cx="86106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8331199" cy="1320800"/>
          </a:xfrm>
        </p:spPr>
        <p:txBody>
          <a:bodyPr>
            <a:normAutofit/>
          </a:bodyPr>
          <a:lstStyle/>
          <a:p>
            <a:r>
              <a:rPr lang="en-US" b="1" dirty="0" smtClean="0">
                <a:solidFill>
                  <a:schemeClr val="tx1"/>
                </a:solidFill>
              </a:rPr>
              <a:t>Harmonic evaluation for end-user facilities</a:t>
            </a:r>
            <a:endParaRPr lang="en-US" dirty="0">
              <a:solidFill>
                <a:schemeClr val="tx1"/>
              </a:solidFill>
            </a:endParaRPr>
          </a:p>
        </p:txBody>
      </p:sp>
      <p:sp>
        <p:nvSpPr>
          <p:cNvPr id="3" name="Content Placeholder 2"/>
          <p:cNvSpPr>
            <a:spLocks noGrp="1"/>
          </p:cNvSpPr>
          <p:nvPr>
            <p:ph idx="1"/>
          </p:nvPr>
        </p:nvSpPr>
        <p:spPr>
          <a:xfrm>
            <a:off x="508001" y="2160590"/>
            <a:ext cx="7492999" cy="3880773"/>
          </a:xfrm>
        </p:spPr>
        <p:txBody>
          <a:bodyPr>
            <a:normAutofit/>
          </a:bodyPr>
          <a:lstStyle/>
          <a:p>
            <a:r>
              <a:rPr lang="en-US" sz="2400" dirty="0" smtClean="0"/>
              <a:t>Harmonic problems are more common at end-user facilities than on the utility supply system. Most nonlinear loads are located within end-user facilities, and the highest voltage distortion levels occur close to harmonic sources.</a:t>
            </a:r>
          </a:p>
          <a:p>
            <a:r>
              <a:rPr lang="en-US" sz="2400" dirty="0" smtClean="0"/>
              <a:t> The most significant problems occur when there are nonlinear loads and power factor correction capacitors that result in resonant conditions.</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IEEE Standard 519-1992 Current Limits</a:t>
            </a:r>
            <a:endParaRPr lang="en-US" dirty="0">
              <a:solidFill>
                <a:schemeClr val="tx1"/>
              </a:solidFill>
            </a:endParaRPr>
          </a:p>
        </p:txBody>
      </p:sp>
      <p:pic>
        <p:nvPicPr>
          <p:cNvPr id="55298" name="Picture 2"/>
          <p:cNvPicPr>
            <a:picLocks noChangeAspect="1" noChangeArrowheads="1"/>
          </p:cNvPicPr>
          <p:nvPr/>
        </p:nvPicPr>
        <p:blipFill>
          <a:blip r:embed="rId3"/>
          <a:srcRect/>
          <a:stretch>
            <a:fillRect/>
          </a:stretch>
        </p:blipFill>
        <p:spPr bwMode="auto">
          <a:xfrm>
            <a:off x="228600" y="1752600"/>
            <a:ext cx="89154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7188199" cy="3880773"/>
          </a:xfrm>
        </p:spPr>
        <p:txBody>
          <a:bodyPr>
            <a:noAutofit/>
          </a:bodyPr>
          <a:lstStyle/>
          <a:p>
            <a:r>
              <a:rPr lang="en-US" sz="2800" dirty="0" smtClean="0">
                <a:solidFill>
                  <a:schemeClr val="tx1"/>
                </a:solidFill>
              </a:rPr>
              <a:t>■ </a:t>
            </a:r>
            <a:r>
              <a:rPr lang="en-US" sz="2800" i="1" dirty="0" err="1" smtClean="0">
                <a:solidFill>
                  <a:schemeClr val="tx1"/>
                </a:solidFill>
              </a:rPr>
              <a:t>I</a:t>
            </a:r>
            <a:r>
              <a:rPr lang="en-US" sz="2800" i="1" baseline="-25000" dirty="0" err="1" smtClean="0">
                <a:solidFill>
                  <a:schemeClr val="tx1"/>
                </a:solidFill>
              </a:rPr>
              <a:t>h</a:t>
            </a:r>
            <a:r>
              <a:rPr lang="en-US" sz="2800" i="1" dirty="0" smtClean="0">
                <a:solidFill>
                  <a:schemeClr val="tx1"/>
                </a:solidFill>
              </a:rPr>
              <a:t> is the magnitude of individual harmonic components (</a:t>
            </a:r>
            <a:r>
              <a:rPr lang="en-US" sz="2800" i="1" dirty="0" err="1" smtClean="0">
                <a:solidFill>
                  <a:schemeClr val="tx1"/>
                </a:solidFill>
              </a:rPr>
              <a:t>rms</a:t>
            </a:r>
            <a:r>
              <a:rPr lang="en-US" sz="2800" i="1" dirty="0" smtClean="0">
                <a:solidFill>
                  <a:schemeClr val="tx1"/>
                </a:solidFill>
              </a:rPr>
              <a:t> amps).</a:t>
            </a:r>
          </a:p>
          <a:p>
            <a:r>
              <a:rPr lang="en-US" sz="2800" dirty="0" smtClean="0">
                <a:solidFill>
                  <a:schemeClr val="tx1"/>
                </a:solidFill>
              </a:rPr>
              <a:t>■ </a:t>
            </a:r>
            <a:r>
              <a:rPr lang="en-US" sz="2800" i="1" dirty="0" smtClean="0">
                <a:solidFill>
                  <a:schemeClr val="tx1"/>
                </a:solidFill>
              </a:rPr>
              <a:t>I</a:t>
            </a:r>
            <a:r>
              <a:rPr lang="en-US" sz="2800" i="1" baseline="-25000" dirty="0" smtClean="0">
                <a:solidFill>
                  <a:schemeClr val="tx1"/>
                </a:solidFill>
              </a:rPr>
              <a:t>SC</a:t>
            </a:r>
            <a:r>
              <a:rPr lang="en-US" sz="2800" i="1" dirty="0" smtClean="0">
                <a:solidFill>
                  <a:schemeClr val="tx1"/>
                </a:solidFill>
              </a:rPr>
              <a:t> is the short-circuit current at the PCC.</a:t>
            </a:r>
          </a:p>
          <a:p>
            <a:r>
              <a:rPr lang="en-US" sz="2800" dirty="0" smtClean="0">
                <a:solidFill>
                  <a:schemeClr val="tx1"/>
                </a:solidFill>
              </a:rPr>
              <a:t>■ </a:t>
            </a:r>
            <a:r>
              <a:rPr lang="en-US" sz="2800" i="1" dirty="0" smtClean="0">
                <a:solidFill>
                  <a:schemeClr val="tx1"/>
                </a:solidFill>
              </a:rPr>
              <a:t>I</a:t>
            </a:r>
            <a:r>
              <a:rPr lang="en-US" sz="2800" i="1" baseline="-25000" dirty="0" smtClean="0">
                <a:solidFill>
                  <a:schemeClr val="tx1"/>
                </a:solidFill>
              </a:rPr>
              <a:t>L</a:t>
            </a:r>
            <a:r>
              <a:rPr lang="en-US" sz="2800" i="1" dirty="0" smtClean="0">
                <a:solidFill>
                  <a:schemeClr val="tx1"/>
                </a:solidFill>
              </a:rPr>
              <a:t> is the fundamental component of the maximum demand load current </a:t>
            </a:r>
            <a:r>
              <a:rPr lang="en-US" sz="2800" dirty="0" smtClean="0">
                <a:solidFill>
                  <a:schemeClr val="tx1"/>
                </a:solidFill>
              </a:rPr>
              <a:t>at the PCC. It can be calculated as the average of the maximum monthly demand currents for the previous 12 months or it may have to be estimated.</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p:cNvPicPr>
            <a:picLocks noChangeAspect="1" noChangeArrowheads="1"/>
          </p:cNvPicPr>
          <p:nvPr/>
        </p:nvPicPr>
        <p:blipFill>
          <a:blip r:embed="rId3">
            <a:lum bright="-10000" contrast="20000"/>
          </a:blip>
          <a:srcRect/>
          <a:stretch>
            <a:fillRect/>
          </a:stretch>
        </p:blipFill>
        <p:spPr bwMode="auto">
          <a:xfrm>
            <a:off x="-152400" y="0"/>
            <a:ext cx="9071317"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srcRect/>
          <a:stretch>
            <a:fillRect/>
          </a:stretch>
        </p:blipFill>
        <p:spPr bwMode="auto">
          <a:xfrm>
            <a:off x="533400" y="457200"/>
            <a:ext cx="83058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a:srcRect/>
          <a:stretch>
            <a:fillRect/>
          </a:stretch>
        </p:blipFill>
        <p:spPr bwMode="auto">
          <a:xfrm>
            <a:off x="457200" y="228600"/>
            <a:ext cx="79248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Current limit evaluation procedure</a:t>
            </a:r>
            <a:endParaRPr lang="en-US" dirty="0">
              <a:solidFill>
                <a:srgbClr val="C00000"/>
              </a:solidFill>
            </a:endParaRPr>
          </a:p>
        </p:txBody>
      </p:sp>
      <p:sp>
        <p:nvSpPr>
          <p:cNvPr id="3" name="Content Placeholder 2"/>
          <p:cNvSpPr>
            <a:spLocks noGrp="1"/>
          </p:cNvSpPr>
          <p:nvPr>
            <p:ph idx="1"/>
          </p:nvPr>
        </p:nvSpPr>
        <p:spPr>
          <a:xfrm>
            <a:off x="381000" y="2057400"/>
            <a:ext cx="8229600" cy="4800600"/>
          </a:xfrm>
          <a:noFill/>
          <a:ln>
            <a:solidFill>
              <a:srgbClr val="FFFF00"/>
            </a:solidFill>
          </a:ln>
        </p:spPr>
        <p:txBody>
          <a:bodyPr>
            <a:noAutofit/>
          </a:bodyPr>
          <a:lstStyle/>
          <a:p>
            <a:r>
              <a:rPr lang="en-US" sz="2400" b="1" dirty="0" smtClean="0"/>
              <a:t> This procedure involves evaluation </a:t>
            </a:r>
            <a:r>
              <a:rPr lang="en-US" sz="2400" dirty="0" smtClean="0"/>
              <a:t>of the </a:t>
            </a:r>
            <a:r>
              <a:rPr lang="en-US" sz="2400" u="sng" dirty="0" smtClean="0"/>
              <a:t>harmonic generation characteristics from individual end-user loads </a:t>
            </a:r>
            <a:r>
              <a:rPr lang="en-US" sz="2400" dirty="0" smtClean="0"/>
              <a:t>with respect to IEEE Standard 519-1992 limits. However, special consideration is required when considering power factor correction equipment.</a:t>
            </a:r>
          </a:p>
          <a:p>
            <a:r>
              <a:rPr lang="en-US" sz="2400" dirty="0" smtClean="0"/>
              <a:t>1</a:t>
            </a:r>
            <a:r>
              <a:rPr lang="en-US" sz="2400" u="sng" dirty="0" smtClean="0"/>
              <a:t>. Define the PCC</a:t>
            </a:r>
            <a:r>
              <a:rPr lang="en-US" sz="2400" dirty="0" smtClean="0"/>
              <a:t>. For industrial and commercial end users, the PCC is usually at the primary side of a service transformer supplying the facility.</a:t>
            </a:r>
          </a:p>
          <a:p>
            <a:r>
              <a:rPr lang="en-US" sz="2400" dirty="0" smtClean="0"/>
              <a:t>2. </a:t>
            </a:r>
            <a:r>
              <a:rPr lang="en-US" sz="2400" u="sng" dirty="0" smtClean="0"/>
              <a:t>Calculate the short-circuit ratio </a:t>
            </a:r>
            <a:r>
              <a:rPr lang="en-US" sz="2400" dirty="0" smtClean="0"/>
              <a:t>at the PCC and find the corresponding limits on individual harmonics and on the TDD.</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7162800" cy="3880773"/>
          </a:xfrm>
        </p:spPr>
        <p:txBody>
          <a:bodyPr>
            <a:normAutofit/>
          </a:bodyPr>
          <a:lstStyle/>
          <a:p>
            <a:pPr>
              <a:buNone/>
            </a:pPr>
            <a:r>
              <a:rPr lang="en-US" sz="2800" dirty="0" smtClean="0"/>
              <a:t>Syllabus: Concept of point of common coupling and harmonic evaluation, principles of controlling harmonics, Harmonic study procedures and computer tools for harmonic analysis, Devices for controlling harmonic distortion design of filters for harmonic reduction. </a:t>
            </a:r>
            <a:endParaRPr lang="en-US" sz="2800" b="1" baseline="30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6934200" cy="3880773"/>
          </a:xfrm>
        </p:spPr>
        <p:txBody>
          <a:bodyPr>
            <a:noAutofit/>
          </a:bodyPr>
          <a:lstStyle/>
          <a:p>
            <a:r>
              <a:rPr lang="en-US" sz="2400" dirty="0" smtClean="0"/>
              <a:t>3. </a:t>
            </a:r>
            <a:r>
              <a:rPr lang="en-US" sz="2400" u="sng" dirty="0" smtClean="0"/>
              <a:t>Characterize the harmonic sources. </a:t>
            </a:r>
            <a:r>
              <a:rPr lang="en-US" sz="2400" dirty="0" smtClean="0"/>
              <a:t>Individual nonlinear loads in the facility combine to form the overall level of harmonic current generation.</a:t>
            </a:r>
          </a:p>
          <a:p>
            <a:r>
              <a:rPr lang="en-US" sz="2400" dirty="0" smtClean="0"/>
              <a:t>The best way to characterize harmonic current in an existing facility is to perform measurements at the PCC over a period of time (at least 1 week).</a:t>
            </a:r>
          </a:p>
          <a:p>
            <a:r>
              <a:rPr lang="en-US" sz="2400" dirty="0" smtClean="0"/>
              <a:t>For planning studies, the harmonic current can be estimated knowing the characteristics of individual nonlinear loads and the percentage of the total load made up by these nonlinear loads.</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6447501" cy="3880773"/>
          </a:xfrm>
        </p:spPr>
        <p:txBody>
          <a:bodyPr>
            <a:normAutofit/>
          </a:bodyPr>
          <a:lstStyle/>
          <a:p>
            <a:r>
              <a:rPr lang="en-US" sz="2400" dirty="0" smtClean="0"/>
              <a:t>4. Evaluate harmonic current levels with respect to current limits using Table 6.2. If these values exceed limits, the facility does not meet the limit recommended by IEEE Standard 519-1992 and mitigation may be required.</a:t>
            </a:r>
          </a:p>
          <a:p>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Principles for Controlling Harmonics</a:t>
            </a:r>
            <a:endParaRPr lang="en-US" dirty="0">
              <a:solidFill>
                <a:srgbClr val="C00000"/>
              </a:solidFill>
            </a:endParaRPr>
          </a:p>
        </p:txBody>
      </p:sp>
      <p:sp>
        <p:nvSpPr>
          <p:cNvPr id="3" name="Content Placeholder 2"/>
          <p:cNvSpPr>
            <a:spLocks noGrp="1"/>
          </p:cNvSpPr>
          <p:nvPr>
            <p:ph idx="1"/>
          </p:nvPr>
        </p:nvSpPr>
        <p:spPr>
          <a:xfrm>
            <a:off x="508001" y="2160590"/>
            <a:ext cx="7264399" cy="3880773"/>
          </a:xfrm>
        </p:spPr>
        <p:txBody>
          <a:bodyPr>
            <a:noAutofit/>
          </a:bodyPr>
          <a:lstStyle/>
          <a:p>
            <a:r>
              <a:rPr lang="en-US" sz="2200" dirty="0" smtClean="0"/>
              <a:t>Harmonic distortion is present to some degree on all power systems. Fundamentally, one needs to control harmonics only when they become a problem. </a:t>
            </a:r>
          </a:p>
          <a:p>
            <a:r>
              <a:rPr lang="en-US" sz="2200" dirty="0" smtClean="0"/>
              <a:t>There are three common causes of harmonic problems:</a:t>
            </a:r>
          </a:p>
          <a:p>
            <a:r>
              <a:rPr lang="en-US" sz="2200" dirty="0" smtClean="0"/>
              <a:t>1. The source of harmonic currents is too great.</a:t>
            </a:r>
          </a:p>
          <a:p>
            <a:r>
              <a:rPr lang="en-US" sz="2200" dirty="0" smtClean="0"/>
              <a:t>2. The path in which the currents flow is too long (electrically), resulting in either high voltage distortion or telephone interference.</a:t>
            </a:r>
          </a:p>
          <a:p>
            <a:r>
              <a:rPr lang="en-US" sz="2200" dirty="0" smtClean="0"/>
              <a:t>3. The response of the system magnifies one or more harmonics to a greater degree than can be tolerated.</a:t>
            </a:r>
            <a:endParaRPr lang="en-US"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6447501" cy="3880773"/>
          </a:xfrm>
        </p:spPr>
        <p:txBody>
          <a:bodyPr>
            <a:noAutofit/>
          </a:bodyPr>
          <a:lstStyle/>
          <a:p>
            <a:r>
              <a:rPr lang="en-US" sz="2400" dirty="0" smtClean="0"/>
              <a:t>When a problem occurs, the basic options for controlling harmonics are:</a:t>
            </a:r>
          </a:p>
          <a:p>
            <a:r>
              <a:rPr lang="en-US" sz="2400" dirty="0" smtClean="0"/>
              <a:t>1. Reduce the harmonic currents produced by the load.</a:t>
            </a:r>
          </a:p>
          <a:p>
            <a:r>
              <a:rPr lang="en-US" sz="2400" dirty="0" smtClean="0"/>
              <a:t>2. Add filters to either siphon the harmonic currents off the system, block the currents from entering the system, or supply the harmonic currents locally.</a:t>
            </a:r>
          </a:p>
          <a:p>
            <a:r>
              <a:rPr lang="en-US" sz="2400" dirty="0" smtClean="0"/>
              <a:t>3. Modify the frequency response of the system by filters, inductors, or capacitors.</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1.Reducing harmonic currents in loads</a:t>
            </a:r>
            <a:endParaRPr lang="en-US" dirty="0">
              <a:solidFill>
                <a:srgbClr val="C00000"/>
              </a:solidFill>
            </a:endParaRPr>
          </a:p>
        </p:txBody>
      </p:sp>
      <p:sp>
        <p:nvSpPr>
          <p:cNvPr id="3" name="Content Placeholder 2"/>
          <p:cNvSpPr>
            <a:spLocks noGrp="1"/>
          </p:cNvSpPr>
          <p:nvPr>
            <p:ph idx="1"/>
          </p:nvPr>
        </p:nvSpPr>
        <p:spPr>
          <a:xfrm>
            <a:off x="304800" y="1905000"/>
            <a:ext cx="7569199" cy="3880773"/>
          </a:xfrm>
        </p:spPr>
        <p:txBody>
          <a:bodyPr>
            <a:noAutofit/>
          </a:bodyPr>
          <a:lstStyle/>
          <a:p>
            <a:r>
              <a:rPr lang="en-US" sz="2400" dirty="0" smtClean="0"/>
              <a:t>There is often little that can be done with existing load equipment to significantly reduce the amount of harmonic current it is producing unless it is being </a:t>
            </a:r>
            <a:r>
              <a:rPr lang="en-US" sz="2400" dirty="0" err="1" smtClean="0"/>
              <a:t>misoperated</a:t>
            </a:r>
            <a:r>
              <a:rPr lang="en-US" sz="2400" dirty="0" smtClean="0"/>
              <a:t>.</a:t>
            </a:r>
          </a:p>
          <a:p>
            <a:r>
              <a:rPr lang="en-US" sz="2400" dirty="0" smtClean="0"/>
              <a:t>While an overexcited transformer can be brought back in into normal operation by lowering the applied voltage to the correct range, arcing devices and most electronic power converters are locked into their designed characteristics. </a:t>
            </a:r>
          </a:p>
          <a:p>
            <a:r>
              <a:rPr lang="en-US" sz="2400" dirty="0" smtClean="0"/>
              <a:t>Adding a line reactor or transformer in series  will significantly reduce harmonics, as well as provide transient protection benefits.</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2.Filtering</a:t>
            </a:r>
            <a:endParaRPr lang="en-US" dirty="0">
              <a:solidFill>
                <a:srgbClr val="C00000"/>
              </a:solidFill>
            </a:endParaRPr>
          </a:p>
        </p:txBody>
      </p:sp>
      <p:sp>
        <p:nvSpPr>
          <p:cNvPr id="3" name="Content Placeholder 2"/>
          <p:cNvSpPr>
            <a:spLocks noGrp="1"/>
          </p:cNvSpPr>
          <p:nvPr>
            <p:ph idx="1"/>
          </p:nvPr>
        </p:nvSpPr>
        <p:spPr>
          <a:xfrm>
            <a:off x="457200" y="1524000"/>
            <a:ext cx="7010400" cy="3880773"/>
          </a:xfrm>
        </p:spPr>
        <p:txBody>
          <a:bodyPr>
            <a:noAutofit/>
          </a:bodyPr>
          <a:lstStyle/>
          <a:p>
            <a:r>
              <a:rPr lang="en-US" sz="2400" dirty="0" smtClean="0"/>
              <a:t>The </a:t>
            </a:r>
            <a:r>
              <a:rPr lang="en-US" sz="2400" b="1" u="sng" dirty="0" smtClean="0"/>
              <a:t>shunt filter </a:t>
            </a:r>
            <a:r>
              <a:rPr lang="en-US" sz="2400" dirty="0" smtClean="0"/>
              <a:t>works by short-circuiting harmonic currents as close to the source of distortion as practical. This keeps the currents out of the supply system. This is the most common type of filtering applied because of economics and because it also tends to correct the load power factor as well as remove the harmonic current.</a:t>
            </a:r>
          </a:p>
          <a:p>
            <a:r>
              <a:rPr lang="en-US" sz="2400" dirty="0" smtClean="0"/>
              <a:t>Another approach is to apply a </a:t>
            </a:r>
            <a:r>
              <a:rPr lang="en-US" sz="2400" b="1" u="sng" dirty="0" smtClean="0"/>
              <a:t>series filter </a:t>
            </a:r>
            <a:r>
              <a:rPr lang="en-US" sz="2400" dirty="0" smtClean="0"/>
              <a:t>that blocks the harmonic currents. This is a parallel-tuned circuit that offers a high impedance to the harmonic current. It is not often used because it is difficult to insulate and the load voltage is very distorted.</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447501" cy="1320800"/>
          </a:xfrm>
        </p:spPr>
        <p:txBody>
          <a:bodyPr>
            <a:normAutofit fontScale="90000"/>
          </a:bodyPr>
          <a:lstStyle/>
          <a:p>
            <a:r>
              <a:rPr lang="en-US" b="1" dirty="0" smtClean="0">
                <a:solidFill>
                  <a:srgbClr val="C00000"/>
                </a:solidFill>
              </a:rPr>
              <a:t>3.Modifying the system frequency</a:t>
            </a:r>
            <a:br>
              <a:rPr lang="en-US" b="1" dirty="0" smtClean="0">
                <a:solidFill>
                  <a:srgbClr val="C00000"/>
                </a:solidFill>
              </a:rPr>
            </a:br>
            <a:r>
              <a:rPr lang="en-US" b="1" dirty="0" smtClean="0">
                <a:solidFill>
                  <a:srgbClr val="C00000"/>
                </a:solidFill>
              </a:rPr>
              <a:t>response</a:t>
            </a:r>
            <a:endParaRPr lang="en-US" dirty="0">
              <a:solidFill>
                <a:srgbClr val="C00000"/>
              </a:solidFill>
            </a:endParaRPr>
          </a:p>
        </p:txBody>
      </p:sp>
      <p:sp>
        <p:nvSpPr>
          <p:cNvPr id="3" name="Content Placeholder 2"/>
          <p:cNvSpPr>
            <a:spLocks noGrp="1"/>
          </p:cNvSpPr>
          <p:nvPr>
            <p:ph idx="1"/>
          </p:nvPr>
        </p:nvSpPr>
        <p:spPr>
          <a:xfrm>
            <a:off x="228600" y="1447800"/>
            <a:ext cx="8229600" cy="4191000"/>
          </a:xfrm>
        </p:spPr>
        <p:txBody>
          <a:bodyPr>
            <a:noAutofit/>
          </a:bodyPr>
          <a:lstStyle/>
          <a:p>
            <a:r>
              <a:rPr lang="en-US" sz="2300" dirty="0" smtClean="0"/>
              <a:t>There are a number of methods to modify adverse system responses to harmonics:</a:t>
            </a:r>
          </a:p>
          <a:p>
            <a:r>
              <a:rPr lang="en-US" sz="2300" dirty="0" smtClean="0"/>
              <a:t>1. </a:t>
            </a:r>
            <a:r>
              <a:rPr lang="en-US" sz="2300" dirty="0" smtClean="0">
                <a:solidFill>
                  <a:srgbClr val="FF0000"/>
                </a:solidFill>
              </a:rPr>
              <a:t>Add a shunt filter. </a:t>
            </a:r>
            <a:r>
              <a:rPr lang="en-US" sz="2300" dirty="0" smtClean="0"/>
              <a:t>Not only does this shunt a troublesome harmonic current off the system, but it completely changes the system response, most often, but not always, for the better.</a:t>
            </a:r>
          </a:p>
          <a:p>
            <a:r>
              <a:rPr lang="en-US" sz="2300" dirty="0" smtClean="0"/>
              <a:t>2. </a:t>
            </a:r>
            <a:r>
              <a:rPr lang="en-US" sz="2300" dirty="0" smtClean="0">
                <a:solidFill>
                  <a:srgbClr val="FF0000"/>
                </a:solidFill>
              </a:rPr>
              <a:t>Add a reactor to detune the system</a:t>
            </a:r>
            <a:r>
              <a:rPr lang="en-US" sz="2300" dirty="0" smtClean="0"/>
              <a:t>. Harmful resonances generally occur between the system inductance and shunt power factor correction capacitors. The reactor must be added between the capacitor and the supply system source. One method is to simply put a reactor in series with the capacitor to move the system resonance without actually tuning the capacitor to create a filter. Another is to add reactance in the line.</a:t>
            </a:r>
            <a:endParaRPr lang="en-US" sz="23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6781800" cy="5562600"/>
          </a:xfrm>
        </p:spPr>
        <p:txBody>
          <a:bodyPr>
            <a:noAutofit/>
          </a:bodyPr>
          <a:lstStyle/>
          <a:p>
            <a:r>
              <a:rPr lang="en-US" sz="2400" dirty="0" smtClean="0">
                <a:solidFill>
                  <a:srgbClr val="FF0000"/>
                </a:solidFill>
              </a:rPr>
              <a:t>3.Change the capacitor size</a:t>
            </a:r>
            <a:r>
              <a:rPr lang="en-US" sz="2400" dirty="0" smtClean="0"/>
              <a:t>. This is often one of the least expensive options for both utilities and industrial customers.</a:t>
            </a:r>
          </a:p>
          <a:p>
            <a:r>
              <a:rPr lang="en-US" sz="2400" dirty="0" smtClean="0"/>
              <a:t>4. </a:t>
            </a:r>
            <a:r>
              <a:rPr lang="en-US" sz="2400" dirty="0" smtClean="0">
                <a:solidFill>
                  <a:srgbClr val="FF0000"/>
                </a:solidFill>
              </a:rPr>
              <a:t>Move a capacitor </a:t>
            </a:r>
            <a:r>
              <a:rPr lang="en-US" sz="2400" dirty="0" smtClean="0"/>
              <a:t>to a point on the system with a </a:t>
            </a:r>
            <a:r>
              <a:rPr lang="en-US" sz="2400" dirty="0" smtClean="0">
                <a:solidFill>
                  <a:srgbClr val="FF0000"/>
                </a:solidFill>
              </a:rPr>
              <a:t>different short-circuit impedance </a:t>
            </a:r>
            <a:r>
              <a:rPr lang="en-US" sz="2400" dirty="0" smtClean="0"/>
              <a:t>or higher losses.</a:t>
            </a:r>
          </a:p>
          <a:p>
            <a:r>
              <a:rPr lang="en-US" sz="2400" dirty="0" smtClean="0"/>
              <a:t> This is also an option for utilities when a new bank causes telephone interference—moving the bank to another branch of the feeder may very well resolve the problem.</a:t>
            </a:r>
          </a:p>
          <a:p>
            <a:r>
              <a:rPr lang="en-US" sz="2400" dirty="0" smtClean="0"/>
              <a:t>This is frequently not an option for industrial users because the capacitor cannot be moved far enough to make a difference.</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447501" cy="1320800"/>
          </a:xfrm>
        </p:spPr>
        <p:txBody>
          <a:bodyPr/>
          <a:lstStyle/>
          <a:p>
            <a:r>
              <a:rPr lang="en-US" b="1" dirty="0" smtClean="0">
                <a:solidFill>
                  <a:srgbClr val="C00000"/>
                </a:solidFill>
              </a:rPr>
              <a:t>Harmonic Studies</a:t>
            </a:r>
            <a:endParaRPr lang="en-US" dirty="0">
              <a:solidFill>
                <a:srgbClr val="C00000"/>
              </a:solidFill>
            </a:endParaRPr>
          </a:p>
        </p:txBody>
      </p:sp>
      <p:sp>
        <p:nvSpPr>
          <p:cNvPr id="3" name="Content Placeholder 2"/>
          <p:cNvSpPr>
            <a:spLocks noGrp="1"/>
          </p:cNvSpPr>
          <p:nvPr>
            <p:ph idx="1"/>
          </p:nvPr>
        </p:nvSpPr>
        <p:spPr>
          <a:xfrm>
            <a:off x="304800" y="762000"/>
            <a:ext cx="7086600" cy="4316410"/>
          </a:xfrm>
        </p:spPr>
        <p:txBody>
          <a:bodyPr>
            <a:noAutofit/>
          </a:bodyPr>
          <a:lstStyle/>
          <a:p>
            <a:r>
              <a:rPr lang="en-US" sz="2400" dirty="0" smtClean="0"/>
              <a:t>Harmonic studies play an important role in characterizing and understanding the extent of harmonic problems. Harmonic studies are often performed when</a:t>
            </a:r>
          </a:p>
          <a:p>
            <a:r>
              <a:rPr lang="en-US" sz="2400" dirty="0" smtClean="0"/>
              <a:t>1. Finding a solution to an existing harmonic problem</a:t>
            </a:r>
          </a:p>
          <a:p>
            <a:r>
              <a:rPr lang="en-US" sz="2400" dirty="0" smtClean="0"/>
              <a:t>2. Installing large capacitor banks on utility distribution systems or industrial power systems</a:t>
            </a:r>
          </a:p>
          <a:p>
            <a:r>
              <a:rPr lang="en-US" sz="2400" dirty="0" smtClean="0"/>
              <a:t>3. Installing large nonlinear devices or loads</a:t>
            </a:r>
          </a:p>
          <a:p>
            <a:r>
              <a:rPr lang="en-US" sz="2400" dirty="0" smtClean="0"/>
              <a:t>4. Designing a harmonic filter</a:t>
            </a:r>
          </a:p>
          <a:p>
            <a:r>
              <a:rPr lang="en-US" sz="2400" dirty="0" smtClean="0"/>
              <a:t>5. Converting a power factor capacitor bank to a harmonic filter.</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447501" cy="1320800"/>
          </a:xfrm>
        </p:spPr>
        <p:txBody>
          <a:bodyPr/>
          <a:lstStyle/>
          <a:p>
            <a:r>
              <a:rPr lang="en-US" b="1" dirty="0" smtClean="0">
                <a:solidFill>
                  <a:srgbClr val="C00000"/>
                </a:solidFill>
              </a:rPr>
              <a:t>Harmonic study procedure</a:t>
            </a:r>
            <a:endParaRPr lang="en-US" dirty="0">
              <a:solidFill>
                <a:srgbClr val="C00000"/>
              </a:solidFill>
            </a:endParaRPr>
          </a:p>
        </p:txBody>
      </p:sp>
      <p:sp>
        <p:nvSpPr>
          <p:cNvPr id="3" name="Content Placeholder 2"/>
          <p:cNvSpPr>
            <a:spLocks noGrp="1"/>
          </p:cNvSpPr>
          <p:nvPr>
            <p:ph idx="1"/>
          </p:nvPr>
        </p:nvSpPr>
        <p:spPr>
          <a:xfrm>
            <a:off x="533400" y="1143000"/>
            <a:ext cx="7492999" cy="5181600"/>
          </a:xfrm>
        </p:spPr>
        <p:txBody>
          <a:bodyPr>
            <a:noAutofit/>
          </a:bodyPr>
          <a:lstStyle/>
          <a:p>
            <a:r>
              <a:rPr lang="en-US" sz="2000" dirty="0" smtClean="0"/>
              <a:t>The ideal procedure for performing a power systems harmonics study can be summarized as follows:</a:t>
            </a:r>
          </a:p>
          <a:p>
            <a:r>
              <a:rPr lang="en-US" sz="2000" dirty="0" smtClean="0"/>
              <a:t>1</a:t>
            </a:r>
            <a:r>
              <a:rPr lang="en-US" sz="2000" u="sng" dirty="0" smtClean="0"/>
              <a:t>. Determine the objectives of the study</a:t>
            </a:r>
            <a:r>
              <a:rPr lang="en-US" sz="2000" dirty="0" smtClean="0"/>
              <a:t>. This is important to keep the investigation on track. For example, the objective might be to identify what is causing an existing problem and solve it. Another might be to determine if a new plant expansion containing equipment such as adjustable-speed drives and capacitors is likely to have problems.</a:t>
            </a:r>
          </a:p>
          <a:p>
            <a:r>
              <a:rPr lang="en-US" sz="2000" dirty="0" smtClean="0"/>
              <a:t>2. If the system is complex, make a pre measurement </a:t>
            </a:r>
            <a:r>
              <a:rPr lang="en-US" sz="2000" u="sng" dirty="0" smtClean="0"/>
              <a:t>computer simulation based on the best information </a:t>
            </a:r>
            <a:r>
              <a:rPr lang="en-US" sz="2000" dirty="0" smtClean="0"/>
              <a:t>available. Measurements are expensive in terms of labor, equipment, and possible disruption to plant operations. It will generally be economical to have a good idea what to look for and where to look before beginning the measurements.</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Concept of point of common coupling</a:t>
            </a:r>
            <a:endParaRPr lang="en-US" dirty="0">
              <a:solidFill>
                <a:srgbClr val="FF0000"/>
              </a:solidFill>
            </a:endParaRPr>
          </a:p>
        </p:txBody>
      </p:sp>
      <p:sp>
        <p:nvSpPr>
          <p:cNvPr id="3" name="Content Placeholder 2"/>
          <p:cNvSpPr>
            <a:spLocks noGrp="1"/>
          </p:cNvSpPr>
          <p:nvPr>
            <p:ph idx="1"/>
          </p:nvPr>
        </p:nvSpPr>
        <p:spPr>
          <a:xfrm>
            <a:off x="304800" y="1905000"/>
            <a:ext cx="7924800" cy="4441163"/>
          </a:xfrm>
        </p:spPr>
        <p:txBody>
          <a:bodyPr>
            <a:noAutofit/>
          </a:bodyPr>
          <a:lstStyle/>
          <a:p>
            <a:r>
              <a:rPr lang="en-US" sz="2200" dirty="0" smtClean="0"/>
              <a:t>Evaluations of harmonic distortion are usually performed at a point between the end user or customer and the utility system where another customer can be served. This point is known as the point of common coupling.</a:t>
            </a:r>
          </a:p>
          <a:p>
            <a:r>
              <a:rPr lang="en-US" sz="2200" dirty="0" smtClean="0"/>
              <a:t>The PCC can be located at either the primary side or the secondary side of the service transformer depending on whether or not multiple customers are supplied from the transformer.</a:t>
            </a:r>
          </a:p>
          <a:p>
            <a:r>
              <a:rPr lang="en-US" sz="2200" dirty="0" smtClean="0"/>
              <a:t> In other words, if multiple customers are served from the primary of the transformer, the PCC is then located at the primary. On the other hand, if multiple customers are served from the secondary of the transformer, the PCC is located at the secondary.</a:t>
            </a:r>
            <a:endParaRPr lang="en-US" sz="2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086600" cy="5486400"/>
          </a:xfrm>
        </p:spPr>
        <p:txBody>
          <a:bodyPr>
            <a:noAutofit/>
          </a:bodyPr>
          <a:lstStyle/>
          <a:p>
            <a:r>
              <a:rPr lang="en-US" sz="2400" dirty="0" smtClean="0"/>
              <a:t>3. Make measurements of the existing harmonic conditions, characterizing sources of harmonic currents and system bus voltage distortion.</a:t>
            </a:r>
          </a:p>
          <a:p>
            <a:r>
              <a:rPr lang="en-US" sz="2400" dirty="0" smtClean="0"/>
              <a:t>4. Calibrate the computer model using the measurements.</a:t>
            </a:r>
          </a:p>
          <a:p>
            <a:r>
              <a:rPr lang="en-US" sz="2400" dirty="0" smtClean="0"/>
              <a:t>5. Study the new circuit condition or existing problem.</a:t>
            </a:r>
          </a:p>
          <a:p>
            <a:r>
              <a:rPr lang="en-US" sz="2400" dirty="0" smtClean="0"/>
              <a:t>6. Develop solutions (filter, etc.) and investigate possible adverse system interactions. Also, check the sensitivity of the results to important variables.</a:t>
            </a:r>
          </a:p>
          <a:p>
            <a:r>
              <a:rPr lang="en-US" sz="2400" dirty="0" smtClean="0"/>
              <a:t>7. After the installation of proposed solutions, perform monitoring to verify the correct operation of the system.</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315200" cy="5029200"/>
          </a:xfrm>
        </p:spPr>
        <p:txBody>
          <a:bodyPr>
            <a:noAutofit/>
          </a:bodyPr>
          <a:lstStyle/>
          <a:p>
            <a:r>
              <a:rPr lang="en-US" sz="2400" dirty="0" smtClean="0"/>
              <a:t>Admittedly, it is not always possible to perform each of these steps ideally.</a:t>
            </a:r>
          </a:p>
          <a:p>
            <a:r>
              <a:rPr lang="en-US" sz="2400" dirty="0" smtClean="0"/>
              <a:t>The most often omitted steps are one, or both, measurement steps due to the cost of engineering time, travel, and equipment charges. </a:t>
            </a:r>
          </a:p>
          <a:p>
            <a:r>
              <a:rPr lang="en-US" sz="2400" dirty="0" smtClean="0"/>
              <a:t>An experienced analyst may be able to solve a problem without measurements, but it is strongly recommended that the initial measurements be made if at all possible because there are many unpleasant surprises lurking in the shadows of harmonics analysis.</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Developing a system model</a:t>
            </a:r>
            <a:endParaRPr lang="en-US" dirty="0">
              <a:solidFill>
                <a:srgbClr val="C00000"/>
              </a:solidFill>
            </a:endParaRPr>
          </a:p>
        </p:txBody>
      </p:sp>
      <p:sp>
        <p:nvSpPr>
          <p:cNvPr id="3" name="Content Placeholder 2"/>
          <p:cNvSpPr>
            <a:spLocks noGrp="1"/>
          </p:cNvSpPr>
          <p:nvPr>
            <p:ph idx="1"/>
          </p:nvPr>
        </p:nvSpPr>
        <p:spPr>
          <a:xfrm>
            <a:off x="533400" y="1600200"/>
            <a:ext cx="6447501" cy="3880773"/>
          </a:xfrm>
        </p:spPr>
        <p:txBody>
          <a:bodyPr>
            <a:normAutofit/>
          </a:bodyPr>
          <a:lstStyle/>
          <a:p>
            <a:r>
              <a:rPr lang="en-US" sz="2400" dirty="0" smtClean="0"/>
              <a:t>There are two fundamental issues that need to be considered in developing a system model for harmonic simulation studies. The first issue is the extent of the system model to be included in the simulation.</a:t>
            </a:r>
          </a:p>
          <a:p>
            <a:r>
              <a:rPr lang="en-US" sz="2400" dirty="0" smtClean="0"/>
              <a:t>Secondly, one must decide whether the model should be represented as a single-phase equivalent or a full three-phase model.</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3"/>
          <a:srcRect/>
          <a:stretch>
            <a:fillRect/>
          </a:stretch>
        </p:blipFill>
        <p:spPr bwMode="auto">
          <a:xfrm>
            <a:off x="152400" y="609600"/>
            <a:ext cx="77724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Modeling harmonic sources</a:t>
            </a:r>
            <a:endParaRPr lang="en-US" dirty="0">
              <a:solidFill>
                <a:srgbClr val="C00000"/>
              </a:solidFill>
            </a:endParaRPr>
          </a:p>
        </p:txBody>
      </p:sp>
      <p:sp>
        <p:nvSpPr>
          <p:cNvPr id="3" name="Content Placeholder 2"/>
          <p:cNvSpPr>
            <a:spLocks noGrp="1"/>
          </p:cNvSpPr>
          <p:nvPr>
            <p:ph idx="1"/>
          </p:nvPr>
        </p:nvSpPr>
        <p:spPr>
          <a:xfrm>
            <a:off x="381000" y="1295400"/>
            <a:ext cx="7416799" cy="3880773"/>
          </a:xfrm>
        </p:spPr>
        <p:txBody>
          <a:bodyPr>
            <a:normAutofit/>
          </a:bodyPr>
          <a:lstStyle/>
          <a:p>
            <a:r>
              <a:rPr lang="en-US" sz="2400" dirty="0" smtClean="0"/>
              <a:t>Most harmonic flow analysis on power systems is performed using steady-state, linear circuit solution techniques. Harmonic sources, which are nonlinear elements, are generally considered to be injection sources into the linear network models. They can be represented as </a:t>
            </a:r>
            <a:r>
              <a:rPr lang="fr-FR" sz="2400" dirty="0" smtClean="0"/>
              <a:t>current injection sources or voltage sources.</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3"/>
          <a:srcRect/>
          <a:stretch>
            <a:fillRect/>
          </a:stretch>
        </p:blipFill>
        <p:spPr bwMode="auto">
          <a:xfrm>
            <a:off x="228600" y="457200"/>
            <a:ext cx="81534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Computer tools for harmonics</a:t>
            </a:r>
            <a:br>
              <a:rPr lang="en-US" b="1" dirty="0" smtClean="0">
                <a:solidFill>
                  <a:srgbClr val="C00000"/>
                </a:solidFill>
              </a:rPr>
            </a:br>
            <a:r>
              <a:rPr lang="en-US" b="1" dirty="0" smtClean="0">
                <a:solidFill>
                  <a:srgbClr val="C00000"/>
                </a:solidFill>
              </a:rPr>
              <a:t>analysis</a:t>
            </a:r>
            <a:endParaRPr lang="en-US" dirty="0">
              <a:solidFill>
                <a:srgbClr val="C00000"/>
              </a:solidFill>
            </a:endParaRPr>
          </a:p>
        </p:txBody>
      </p:sp>
      <p:sp>
        <p:nvSpPr>
          <p:cNvPr id="3" name="Content Placeholder 2"/>
          <p:cNvSpPr>
            <a:spLocks noGrp="1"/>
          </p:cNvSpPr>
          <p:nvPr>
            <p:ph idx="1"/>
          </p:nvPr>
        </p:nvSpPr>
        <p:spPr>
          <a:xfrm>
            <a:off x="508001" y="1676400"/>
            <a:ext cx="7492999" cy="4876800"/>
          </a:xfrm>
        </p:spPr>
        <p:txBody>
          <a:bodyPr>
            <a:noAutofit/>
          </a:bodyPr>
          <a:lstStyle/>
          <a:p>
            <a:r>
              <a:rPr lang="en-US" sz="2200" dirty="0" smtClean="0"/>
              <a:t>To use the computer tools commonly available, the analyst must describe the circuit configuration, loads, and the sources to the program.</a:t>
            </a:r>
          </a:p>
          <a:p>
            <a:r>
              <a:rPr lang="en-US" sz="2200" dirty="0" smtClean="0"/>
              <a:t>Data that must be collected include</a:t>
            </a:r>
          </a:p>
          <a:p>
            <a:r>
              <a:rPr lang="en-US" sz="2200" dirty="0" smtClean="0"/>
              <a:t>■ Line and transformer impedances</a:t>
            </a:r>
          </a:p>
          <a:p>
            <a:r>
              <a:rPr lang="en-US" sz="2200" dirty="0" smtClean="0"/>
              <a:t>■ Transformer connections</a:t>
            </a:r>
          </a:p>
          <a:p>
            <a:r>
              <a:rPr lang="en-US" sz="2200" dirty="0" smtClean="0"/>
              <a:t>■ Capacitor values and locations (critical)</a:t>
            </a:r>
          </a:p>
          <a:p>
            <a:r>
              <a:rPr lang="en-US" sz="2200" dirty="0" smtClean="0"/>
              <a:t>■ Harmonic spectra for nonlinear loads</a:t>
            </a:r>
          </a:p>
          <a:p>
            <a:r>
              <a:rPr lang="en-US" sz="2200" dirty="0" smtClean="0"/>
              <a:t>■ Power source voltages</a:t>
            </a:r>
          </a:p>
          <a:p>
            <a:r>
              <a:rPr lang="en-US" sz="2200" dirty="0" smtClean="0"/>
              <a:t>These values are entered into the program, which automatically adjusts impedances for frequency and computes the harmonic flow throughout the system.</a:t>
            </a:r>
            <a:endParaRPr lang="en-US" sz="2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6934200" cy="5181600"/>
          </a:xfrm>
        </p:spPr>
        <p:txBody>
          <a:bodyPr>
            <a:noAutofit/>
          </a:bodyPr>
          <a:lstStyle/>
          <a:p>
            <a:r>
              <a:rPr lang="en-US" sz="2400" dirty="0" smtClean="0"/>
              <a:t>Today, most power system harmonics analysis is performed in the sinusoidal steady state using computer programs specially developed for the purpose.</a:t>
            </a:r>
          </a:p>
          <a:p>
            <a:r>
              <a:rPr lang="en-US" sz="2400" dirty="0" smtClean="0"/>
              <a:t>Prior to the widespread use of computers for harmonics analysis, power systems harmonic studies were frequently performed on </a:t>
            </a:r>
            <a:r>
              <a:rPr lang="en-US" sz="2400" u="sng" dirty="0" smtClean="0"/>
              <a:t>analog simulators such as a transient network analyzer (TNA)</a:t>
            </a:r>
            <a:r>
              <a:rPr lang="en-US" sz="2400" dirty="0" smtClean="0"/>
              <a:t>. The few TNAs in the United States in the mid-1970s were located at large equipment manufacturers, primarily at General Electric Co., Westinghouse Electric, and McGraw-Edison Power Systems.</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620000" cy="6324600"/>
          </a:xfrm>
        </p:spPr>
        <p:txBody>
          <a:bodyPr>
            <a:noAutofit/>
          </a:bodyPr>
          <a:lstStyle/>
          <a:p>
            <a:r>
              <a:rPr lang="en-US" sz="2400" dirty="0" smtClean="0"/>
              <a:t>In 1975, when author Dugan, then with McGraw-Edison, constructed the first electronic arc model for </a:t>
            </a:r>
            <a:r>
              <a:rPr lang="en-US" sz="2400" dirty="0" smtClean="0">
                <a:solidFill>
                  <a:srgbClr val="FF0000"/>
                </a:solidFill>
              </a:rPr>
              <a:t>a TNA </a:t>
            </a:r>
            <a:r>
              <a:rPr lang="en-US" sz="2400" dirty="0" smtClean="0"/>
              <a:t>to eliminate the need to use the second source.</a:t>
            </a:r>
          </a:p>
          <a:p>
            <a:r>
              <a:rPr lang="en-US" sz="2400" dirty="0" smtClean="0"/>
              <a:t> In that same year, to overcome the limitations of harmonic analysis by analog simulator, Dugan teamed up with Dr. </a:t>
            </a:r>
            <a:r>
              <a:rPr lang="en-US" sz="2400" dirty="0" err="1" smtClean="0"/>
              <a:t>Sarosh</a:t>
            </a:r>
            <a:r>
              <a:rPr lang="en-US" sz="2400" dirty="0" smtClean="0"/>
              <a:t> N. </a:t>
            </a:r>
            <a:r>
              <a:rPr lang="en-US" sz="2400" dirty="0" err="1" smtClean="0"/>
              <a:t>Talukdar</a:t>
            </a:r>
            <a:r>
              <a:rPr lang="en-US" sz="2400" dirty="0" smtClean="0"/>
              <a:t> and William L. </a:t>
            </a:r>
            <a:r>
              <a:rPr lang="en-US" sz="2400" dirty="0" err="1" smtClean="0"/>
              <a:t>Sponsler</a:t>
            </a:r>
            <a:r>
              <a:rPr lang="en-US" sz="2400" dirty="0" smtClean="0"/>
              <a:t> at McGraw-Edison to develop one of the first commercial computer programs specifically designed to automate analysis of harmonic flows on large-scale power systems.</a:t>
            </a:r>
          </a:p>
          <a:p>
            <a:r>
              <a:rPr lang="en-US" sz="2400" u="sng" dirty="0" smtClean="0"/>
              <a:t>Dubbed the Network Frequency Response Analysis Program </a:t>
            </a:r>
            <a:r>
              <a:rPr lang="en-US" sz="2400" u="sng" dirty="0" smtClean="0">
                <a:solidFill>
                  <a:srgbClr val="FF0000"/>
                </a:solidFill>
              </a:rPr>
              <a:t>(NFRAP), </a:t>
            </a:r>
            <a:r>
              <a:rPr lang="en-US" sz="2400" dirty="0" smtClean="0"/>
              <a:t>it was developed for the Virginia Electric Power Company to study the impacts of adding220-kV capacitor banks on the transmission system. These were </a:t>
            </a:r>
            <a:r>
              <a:rPr lang="en-US" sz="2400" dirty="0" err="1" smtClean="0"/>
              <a:t>someof</a:t>
            </a:r>
            <a:r>
              <a:rPr lang="en-US" sz="2400" dirty="0" smtClean="0"/>
              <a:t> the first capacitors applied at this voltage level.</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7315200" cy="5181600"/>
          </a:xfrm>
        </p:spPr>
        <p:txBody>
          <a:bodyPr>
            <a:noAutofit/>
          </a:bodyPr>
          <a:lstStyle/>
          <a:p>
            <a:r>
              <a:rPr lang="en-US" sz="2400" dirty="0" smtClean="0"/>
              <a:t>From 1977 to 1979, EPRI sponsored an investigation of harmonics on utility distribution feeders.5,6 One of the products of this research was the Distribution Feeder Harmonics Analysis program.</a:t>
            </a:r>
          </a:p>
          <a:p>
            <a:r>
              <a:rPr lang="en-US" sz="2400" dirty="0" smtClean="0"/>
              <a:t>Erich W. </a:t>
            </a:r>
            <a:r>
              <a:rPr lang="en-US" sz="2400" dirty="0" err="1" smtClean="0"/>
              <a:t>Gunther</a:t>
            </a:r>
            <a:r>
              <a:rPr lang="en-US" sz="2400" dirty="0" smtClean="0"/>
              <a:t> recoded the algorithms in the Pascal language and created the V-HARM program.7 To our knowledge, this was the first commercial harmonic analysis program written expressly for the PC environment.</a:t>
            </a:r>
          </a:p>
          <a:p>
            <a:r>
              <a:rPr lang="en-US" sz="2400" dirty="0" err="1" smtClean="0"/>
              <a:t>Gunther</a:t>
            </a:r>
            <a:r>
              <a:rPr lang="en-US" sz="2400" dirty="0" smtClean="0"/>
              <a:t> subsequently has written the latest generation in this heritage of harmonic analysis tools in the C language for the Microsoft Windows environment. It is called the </a:t>
            </a:r>
            <a:r>
              <a:rPr lang="en-US" sz="2400" dirty="0" err="1" smtClean="0"/>
              <a:t>SuperHarm</a:t>
            </a:r>
            <a:r>
              <a:rPr lang="en-US" sz="2400" dirty="0" smtClean="0"/>
              <a:t> program and can be licensed from </a:t>
            </a:r>
            <a:r>
              <a:rPr lang="en-US" sz="2400" dirty="0" err="1" smtClean="0"/>
              <a:t>Electrotek</a:t>
            </a:r>
            <a:r>
              <a:rPr lang="en-US" sz="2400" dirty="0" smtClean="0"/>
              <a:t> Concepts, Inc.</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7106" name="Picture 2"/>
          <p:cNvPicPr>
            <a:picLocks noChangeAspect="1" noChangeArrowheads="1"/>
          </p:cNvPicPr>
          <p:nvPr/>
        </p:nvPicPr>
        <p:blipFill>
          <a:blip r:embed="rId2"/>
          <a:srcRect/>
          <a:stretch>
            <a:fillRect/>
          </a:stretch>
        </p:blipFill>
        <p:spPr bwMode="auto">
          <a:xfrm>
            <a:off x="685800" y="1066800"/>
            <a:ext cx="78486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7315200" cy="4648200"/>
          </a:xfrm>
        </p:spPr>
        <p:txBody>
          <a:bodyPr>
            <a:normAutofit/>
          </a:bodyPr>
          <a:lstStyle/>
          <a:p>
            <a:r>
              <a:rPr lang="en-US" sz="2400" dirty="0" smtClean="0"/>
              <a:t>Of course, harmonics problems can be solved on electromagnetic transients analysis programs such as the EMTP, originally developed by the Bonneville Power Administration. Another one is the PSCAD/EMTDC program from the Manitoba HVDC Research Centre.</a:t>
            </a:r>
          </a:p>
          <a:p>
            <a:r>
              <a:rPr lang="en-US" sz="2400" dirty="0" smtClean="0"/>
              <a:t>Recently MATLAB program in the </a:t>
            </a:r>
            <a:r>
              <a:rPr lang="en-US" sz="2400" dirty="0" err="1" smtClean="0"/>
              <a:t>simulink</a:t>
            </a:r>
            <a:r>
              <a:rPr lang="en-US" sz="2400" dirty="0" smtClean="0"/>
              <a:t> also most prefer for the harmonic study by interfacing physical system to simulation model. </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Devices for Controlling Harmonic</a:t>
            </a:r>
            <a:br>
              <a:rPr lang="en-US" b="1" dirty="0" smtClean="0">
                <a:solidFill>
                  <a:srgbClr val="FF0000"/>
                </a:solidFill>
              </a:rPr>
            </a:br>
            <a:r>
              <a:rPr lang="en-US" b="1" dirty="0" smtClean="0">
                <a:solidFill>
                  <a:srgbClr val="FF0000"/>
                </a:solidFill>
              </a:rPr>
              <a:t>Distortion</a:t>
            </a:r>
            <a:endParaRPr lang="en-US" dirty="0">
              <a:solidFill>
                <a:srgbClr val="FF0000"/>
              </a:solidFill>
            </a:endParaRPr>
          </a:p>
        </p:txBody>
      </p:sp>
      <p:sp>
        <p:nvSpPr>
          <p:cNvPr id="3" name="Content Placeholder 2"/>
          <p:cNvSpPr>
            <a:spLocks noGrp="1"/>
          </p:cNvSpPr>
          <p:nvPr>
            <p:ph idx="1"/>
          </p:nvPr>
        </p:nvSpPr>
        <p:spPr/>
        <p:txBody>
          <a:bodyPr vert="horz" lIns="91440" tIns="45720" rIns="91440" bIns="45720" rtlCol="0">
            <a:normAutofit/>
          </a:bodyPr>
          <a:lstStyle/>
          <a:p>
            <a:r>
              <a:rPr lang="en-US" sz="2400" dirty="0" smtClean="0"/>
              <a:t>As described in Sec. 6.2, a simple mitigation action such as adding, resizing, or relocating a shunt capacitor bank can effectively modify an unfavorable system frequency response, and thus bring the </a:t>
            </a:r>
            <a:r>
              <a:rPr lang="en-US" sz="2400" dirty="0" err="1" smtClean="0"/>
              <a:t>harmonicdistortion</a:t>
            </a:r>
            <a:r>
              <a:rPr lang="en-US" sz="2400" dirty="0" smtClean="0"/>
              <a:t> to an acceptable level. Similarly, a reactor can perform the same function by detuning the system off harmful resonances.</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1.In-line reactors or chokes</a:t>
            </a:r>
            <a:endParaRPr lang="en-US" dirty="0">
              <a:solidFill>
                <a:srgbClr val="FF0000"/>
              </a:solidFill>
            </a:endParaRPr>
          </a:p>
        </p:txBody>
      </p:sp>
      <p:sp>
        <p:nvSpPr>
          <p:cNvPr id="3" name="Content Placeholder 2"/>
          <p:cNvSpPr>
            <a:spLocks noGrp="1"/>
          </p:cNvSpPr>
          <p:nvPr>
            <p:ph idx="1"/>
          </p:nvPr>
        </p:nvSpPr>
        <p:spPr>
          <a:xfrm>
            <a:off x="457200" y="1295400"/>
            <a:ext cx="7391400" cy="3880773"/>
          </a:xfrm>
        </p:spPr>
        <p:txBody>
          <a:bodyPr>
            <a:normAutofit fontScale="92500" lnSpcReduction="10000"/>
          </a:bodyPr>
          <a:lstStyle/>
          <a:p>
            <a:r>
              <a:rPr lang="en-US" sz="2400" dirty="0" smtClean="0"/>
              <a:t>A simple, but often successful, method to control harmonic distortion generated by adjustable-speed drives involves a relatively small reactor, or choke, inserted at the line input side of the drive. This is particularly effective for PWM-type drives.</a:t>
            </a:r>
          </a:p>
          <a:p>
            <a:r>
              <a:rPr lang="en-US" sz="2400" dirty="0" smtClean="0"/>
              <a:t>The inductance slows the rate at which the capacitor on the dc bus can be charged and forces the drive to draw current over a longer time period. The net effect is a lower-magnitude current with much less harmonic content while still delivering the same energy.</a:t>
            </a:r>
          </a:p>
          <a:p>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3880773"/>
          </a:xfrm>
        </p:spPr>
        <p:txBody>
          <a:bodyPr>
            <a:normAutofit/>
          </a:bodyPr>
          <a:lstStyle/>
          <a:p>
            <a:r>
              <a:rPr lang="en-US" dirty="0" smtClean="0"/>
              <a:t>A typical 3 percent input choke can reduce the harmonic current distortion for a PWM-type drive from approximately 80 to 40 percent. This impressive harmonic reduction is illustrated in Fig. 6.8. Additional harmonic reduction is rather limited when the choke size is increased beyond 3 percent. The choke size is computed on the drive </a:t>
            </a:r>
            <a:r>
              <a:rPr lang="en-US" dirty="0" err="1" smtClean="0"/>
              <a:t>kVA</a:t>
            </a:r>
            <a:r>
              <a:rPr lang="en-US" dirty="0" smtClean="0"/>
              <a:t> base. </a:t>
            </a:r>
          </a:p>
          <a:p>
            <a:endParaRPr lang="en-US" dirty="0"/>
          </a:p>
        </p:txBody>
      </p:sp>
      <p:pic>
        <p:nvPicPr>
          <p:cNvPr id="4" name="Picture 2"/>
          <p:cNvPicPr>
            <a:picLocks noChangeAspect="1" noChangeArrowheads="1"/>
          </p:cNvPicPr>
          <p:nvPr/>
        </p:nvPicPr>
        <p:blipFill>
          <a:blip r:embed="rId3"/>
          <a:srcRect/>
          <a:stretch>
            <a:fillRect/>
          </a:stretch>
        </p:blipFill>
        <p:spPr bwMode="auto">
          <a:xfrm>
            <a:off x="609600" y="2552700"/>
            <a:ext cx="7391400" cy="430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3"/>
          <a:srcRect/>
          <a:stretch>
            <a:fillRect/>
          </a:stretch>
        </p:blipFill>
        <p:spPr bwMode="auto">
          <a:xfrm>
            <a:off x="457200" y="457200"/>
            <a:ext cx="79248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p:cNvPicPr>
            <a:picLocks noChangeAspect="1" noChangeArrowheads="1"/>
          </p:cNvPicPr>
          <p:nvPr/>
        </p:nvPicPr>
        <p:blipFill>
          <a:blip r:embed="rId3"/>
          <a:srcRect/>
          <a:stretch>
            <a:fillRect/>
          </a:stretch>
        </p:blipFill>
        <p:spPr bwMode="auto">
          <a:xfrm>
            <a:off x="381000" y="457200"/>
            <a:ext cx="78486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2.Zigzag transformer</a:t>
            </a:r>
            <a:endParaRPr lang="en-US" dirty="0">
              <a:solidFill>
                <a:srgbClr val="FF0000"/>
              </a:solidFill>
            </a:endParaRPr>
          </a:p>
        </p:txBody>
      </p:sp>
      <p:sp>
        <p:nvSpPr>
          <p:cNvPr id="3" name="Content Placeholder 2"/>
          <p:cNvSpPr>
            <a:spLocks noGrp="1"/>
          </p:cNvSpPr>
          <p:nvPr>
            <p:ph idx="1"/>
          </p:nvPr>
        </p:nvSpPr>
        <p:spPr>
          <a:xfrm>
            <a:off x="304800" y="1371600"/>
            <a:ext cx="8229600" cy="5029200"/>
          </a:xfrm>
        </p:spPr>
        <p:txBody>
          <a:bodyPr>
            <a:noAutofit/>
          </a:bodyPr>
          <a:lstStyle/>
          <a:p>
            <a:r>
              <a:rPr lang="en-US" sz="2000" dirty="0" smtClean="0">
                <a:solidFill>
                  <a:schemeClr val="tx1"/>
                </a:solidFill>
              </a:rPr>
              <a:t>A zigzag transformer is a special-purpose transformer  with a Zigzag or "interconnected star" winding connection, such that each output is the vector sum of two (2) phases offset by 120°.It is used as a grounding transformer creating a missing neutral connection from an ungrounded 3-phase system to permit the grounding of that neutral to an earth reference point ; to perform harmonic mitigation, as they can suppress triplet (3rd, 9th, 15th, 21st, etc.) harmonic currents;</a:t>
            </a:r>
            <a:r>
              <a:rPr lang="en-US" sz="2000" baseline="30000" dirty="0" smtClean="0">
                <a:solidFill>
                  <a:schemeClr val="tx1"/>
                </a:solidFill>
                <a:hlinkClick r:id="rId3"/>
              </a:rPr>
              <a:t>[2]</a:t>
            </a:r>
            <a:r>
              <a:rPr lang="en-US" sz="2000" dirty="0" smtClean="0">
                <a:solidFill>
                  <a:schemeClr val="tx1"/>
                </a:solidFill>
              </a:rPr>
              <a:t> to supply 3-phase power as an autotransformer (serving as the primary and secondary with no isolated circuits);</a:t>
            </a:r>
            <a:r>
              <a:rPr lang="en-US" sz="2000" baseline="30000" dirty="0" smtClean="0">
                <a:solidFill>
                  <a:schemeClr val="tx1"/>
                </a:solidFill>
                <a:hlinkClick r:id="rId3"/>
              </a:rPr>
              <a:t>[3]</a:t>
            </a:r>
            <a:r>
              <a:rPr lang="en-US" sz="2000" dirty="0" smtClean="0">
                <a:solidFill>
                  <a:schemeClr val="tx1"/>
                </a:solidFill>
              </a:rPr>
              <a:t> and to supply non-standard, phase-shifted, 3-phase power.</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F:\Users\Somnath\Desktop\Power Quality BE\Stern-zickzack-trafo.gif"/>
          <p:cNvPicPr>
            <a:picLocks noChangeAspect="1" noChangeArrowheads="1"/>
          </p:cNvPicPr>
          <p:nvPr/>
        </p:nvPicPr>
        <p:blipFill>
          <a:blip r:embed="rId3"/>
          <a:srcRect/>
          <a:stretch>
            <a:fillRect/>
          </a:stretch>
        </p:blipFill>
        <p:spPr bwMode="auto">
          <a:xfrm>
            <a:off x="1600200" y="1295400"/>
            <a:ext cx="6248400" cy="41148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7492999" cy="3880773"/>
          </a:xfrm>
        </p:spPr>
        <p:txBody>
          <a:bodyPr>
            <a:noAutofit/>
          </a:bodyPr>
          <a:lstStyle/>
          <a:p>
            <a:r>
              <a:rPr lang="en-US" sz="2400" dirty="0" smtClean="0"/>
              <a:t>Zigzag transformers are often applied in commercial facilities to control zero-sequence harmonic components. A zigzag transformer acts like a filter to the zero-sequence current by offering a low-impedance path to neutral. This reduces the amount of current that flows in the neutral back toward the supply by providing a shorter path for the current.</a:t>
            </a:r>
          </a:p>
          <a:p>
            <a:r>
              <a:rPr lang="en-US" sz="2400" dirty="0" smtClean="0"/>
              <a:t>To be effective, the transformer must be located near the load on the circuit that is being protected.</a:t>
            </a:r>
            <a:endParaRPr lang="en-US" sz="2400" dirty="0" smtClean="0">
              <a:solidFill>
                <a:schemeClr val="tx1"/>
              </a:solidFill>
            </a:endParaRPr>
          </a:p>
          <a:p>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3.Passive filters</a:t>
            </a:r>
            <a:endParaRPr lang="en-US" dirty="0">
              <a:solidFill>
                <a:schemeClr val="tx1"/>
              </a:solidFill>
            </a:endParaRPr>
          </a:p>
        </p:txBody>
      </p:sp>
      <p:sp>
        <p:nvSpPr>
          <p:cNvPr id="3" name="Content Placeholder 2"/>
          <p:cNvSpPr>
            <a:spLocks noGrp="1"/>
          </p:cNvSpPr>
          <p:nvPr>
            <p:ph idx="1"/>
          </p:nvPr>
        </p:nvSpPr>
        <p:spPr>
          <a:xfrm>
            <a:off x="0" y="1295400"/>
            <a:ext cx="7340599" cy="3880773"/>
          </a:xfrm>
        </p:spPr>
        <p:txBody>
          <a:bodyPr>
            <a:normAutofit/>
          </a:bodyPr>
          <a:lstStyle/>
          <a:p>
            <a:r>
              <a:rPr lang="en-US" sz="2000" dirty="0" smtClean="0">
                <a:solidFill>
                  <a:schemeClr val="tx1"/>
                </a:solidFill>
              </a:rPr>
              <a:t>Passive filters are inductance, capacitance, and resistance elements configured and tuned to control harmonics. They are commonly used and are relatively inexpensive compared with other means for eliminating harmonic distortion.</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8130" name="Picture 2"/>
          <p:cNvPicPr>
            <a:picLocks noChangeAspect="1" noChangeArrowheads="1"/>
          </p:cNvPicPr>
          <p:nvPr/>
        </p:nvPicPr>
        <p:blipFill>
          <a:blip r:embed="rId3"/>
          <a:srcRect/>
          <a:stretch>
            <a:fillRect/>
          </a:stretch>
        </p:blipFill>
        <p:spPr bwMode="auto">
          <a:xfrm>
            <a:off x="685800" y="685800"/>
            <a:ext cx="76200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8914" name="Picture 2"/>
          <p:cNvPicPr>
            <a:picLocks noChangeAspect="1" noChangeArrowheads="1"/>
          </p:cNvPicPr>
          <p:nvPr/>
        </p:nvPicPr>
        <p:blipFill>
          <a:blip r:embed="rId3"/>
          <a:srcRect/>
          <a:stretch>
            <a:fillRect/>
          </a:stretch>
        </p:blipFill>
        <p:spPr bwMode="auto">
          <a:xfrm>
            <a:off x="533400" y="381000"/>
            <a:ext cx="83820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6447501" cy="3880773"/>
          </a:xfrm>
        </p:spPr>
        <p:txBody>
          <a:bodyPr>
            <a:noAutofit/>
          </a:bodyPr>
          <a:lstStyle/>
          <a:p>
            <a:r>
              <a:rPr lang="en-US" sz="2400" dirty="0" smtClean="0">
                <a:solidFill>
                  <a:schemeClr val="tx1"/>
                </a:solidFill>
              </a:rPr>
              <a:t>To avoid problems with this resonance, filters are added to the system starting with the lowest significant harmonic found in the system.</a:t>
            </a:r>
          </a:p>
          <a:p>
            <a:r>
              <a:rPr lang="en-US" sz="2400" dirty="0" smtClean="0">
                <a:solidFill>
                  <a:schemeClr val="tx1"/>
                </a:solidFill>
              </a:rPr>
              <a:t>Placing a reactor in the neutral of a capacitor is a common way to force the bank to filter only zero-sequence harmonics. This technique is often employed to eliminate telephone interference. A tapped reactor is installed in the neutral and the tap adjusted to minimize the telephone.</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Series passive filters.</a:t>
            </a:r>
            <a:endParaRPr lang="en-US" dirty="0"/>
          </a:p>
        </p:txBody>
      </p:sp>
      <p:sp>
        <p:nvSpPr>
          <p:cNvPr id="3" name="Content Placeholder 2"/>
          <p:cNvSpPr>
            <a:spLocks noGrp="1"/>
          </p:cNvSpPr>
          <p:nvPr>
            <p:ph idx="1"/>
          </p:nvPr>
        </p:nvSpPr>
        <p:spPr>
          <a:xfrm>
            <a:off x="457200" y="1295400"/>
            <a:ext cx="7239000" cy="3880773"/>
          </a:xfrm>
        </p:spPr>
        <p:txBody>
          <a:bodyPr>
            <a:noAutofit/>
          </a:bodyPr>
          <a:lstStyle/>
          <a:p>
            <a:r>
              <a:rPr lang="en-US" sz="2400" dirty="0" smtClean="0">
                <a:solidFill>
                  <a:schemeClr val="tx1"/>
                </a:solidFill>
              </a:rPr>
              <a:t>Unlike a notch filter which is connected in shunt with the power system, a series passive filter is connected in series with the load. </a:t>
            </a:r>
          </a:p>
          <a:p>
            <a:r>
              <a:rPr lang="en-US" sz="2400" dirty="0" smtClean="0">
                <a:solidFill>
                  <a:schemeClr val="tx1"/>
                </a:solidFill>
              </a:rPr>
              <a:t>The inductance and capacitance are connected in parallel and are tuned to provide a high impedance at a selected harmonic frequency. The high impedance then blocks the flow of harmonic currents at the tuned frequency only.</a:t>
            </a:r>
          </a:p>
          <a:p>
            <a:r>
              <a:rPr lang="en-US" sz="2400" dirty="0" smtClean="0">
                <a:solidFill>
                  <a:schemeClr val="tx1"/>
                </a:solidFill>
              </a:rPr>
              <a:t> At fundamental frequency, the filter would be designed to yield a low impedance, thereby allowing the fundamental current to follow with only minor additional impedance and losses. Figure 6.16 shows a typical series filter arrangement.</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9938" name="Picture 2"/>
          <p:cNvPicPr>
            <a:picLocks noChangeAspect="1" noChangeArrowheads="1"/>
          </p:cNvPicPr>
          <p:nvPr/>
        </p:nvPicPr>
        <p:blipFill>
          <a:blip r:embed="rId3"/>
          <a:srcRect/>
          <a:stretch>
            <a:fillRect/>
          </a:stretch>
        </p:blipFill>
        <p:spPr bwMode="auto">
          <a:xfrm>
            <a:off x="304800" y="0"/>
            <a:ext cx="8610600" cy="304800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4">
            <a:lum bright="-10000" contrast="20000"/>
          </a:blip>
          <a:srcRect/>
          <a:stretch>
            <a:fillRect/>
          </a:stretch>
        </p:blipFill>
        <p:spPr bwMode="auto">
          <a:xfrm>
            <a:off x="685800" y="2895600"/>
            <a:ext cx="82296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62" name="Picture 2"/>
          <p:cNvPicPr>
            <a:picLocks noChangeAspect="1" noChangeArrowheads="1"/>
          </p:cNvPicPr>
          <p:nvPr/>
        </p:nvPicPr>
        <p:blipFill>
          <a:blip r:embed="rId2"/>
          <a:srcRect/>
          <a:stretch>
            <a:fillRect/>
          </a:stretch>
        </p:blipFill>
        <p:spPr bwMode="auto">
          <a:xfrm>
            <a:off x="381000" y="228600"/>
            <a:ext cx="8382000" cy="165735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a:srcRect/>
          <a:stretch>
            <a:fillRect/>
          </a:stretch>
        </p:blipFill>
        <p:spPr bwMode="auto">
          <a:xfrm>
            <a:off x="914400" y="2438400"/>
            <a:ext cx="74676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C filters.</a:t>
            </a:r>
            <a:endParaRPr lang="en-US" dirty="0">
              <a:solidFill>
                <a:schemeClr val="tx1"/>
              </a:solidFill>
            </a:endParaRPr>
          </a:p>
        </p:txBody>
      </p:sp>
      <p:sp>
        <p:nvSpPr>
          <p:cNvPr id="3" name="Content Placeholder 2"/>
          <p:cNvSpPr>
            <a:spLocks noGrp="1"/>
          </p:cNvSpPr>
          <p:nvPr>
            <p:ph idx="1"/>
          </p:nvPr>
        </p:nvSpPr>
        <p:spPr>
          <a:xfrm>
            <a:off x="304800" y="1371600"/>
            <a:ext cx="7950199" cy="3880773"/>
          </a:xfrm>
        </p:spPr>
        <p:txBody>
          <a:bodyPr>
            <a:normAutofit/>
          </a:bodyPr>
          <a:lstStyle/>
          <a:p>
            <a:r>
              <a:rPr lang="en-US" sz="2000" dirty="0" smtClean="0">
                <a:solidFill>
                  <a:schemeClr val="tx1"/>
                </a:solidFill>
              </a:rPr>
              <a:t>C filters are an alternative to low-pass broadband filters in reducing multiple harmonic frequencies simultaneously in industrial and utility systems. They can attenuate a wide range of </a:t>
            </a:r>
            <a:r>
              <a:rPr lang="en-US" sz="2000" dirty="0" err="1" smtClean="0">
                <a:solidFill>
                  <a:schemeClr val="tx1"/>
                </a:solidFill>
              </a:rPr>
              <a:t>steadystate</a:t>
            </a:r>
            <a:r>
              <a:rPr lang="en-US" sz="2000" dirty="0" smtClean="0">
                <a:solidFill>
                  <a:schemeClr val="tx1"/>
                </a:solidFill>
              </a:rPr>
              <a:t> and time-varying harmonic and </a:t>
            </a:r>
            <a:r>
              <a:rPr lang="en-US" sz="2000" dirty="0" err="1" smtClean="0">
                <a:solidFill>
                  <a:schemeClr val="tx1"/>
                </a:solidFill>
              </a:rPr>
              <a:t>interharmonic</a:t>
            </a:r>
            <a:r>
              <a:rPr lang="en-US" sz="2000" dirty="0" smtClean="0">
                <a:solidFill>
                  <a:schemeClr val="tx1"/>
                </a:solidFill>
              </a:rPr>
              <a:t> frequencies generated by electronic converters, induction furnaces </a:t>
            </a:r>
            <a:r>
              <a:rPr lang="en-US" sz="2000" dirty="0" err="1" smtClean="0">
                <a:solidFill>
                  <a:schemeClr val="tx1"/>
                </a:solidFill>
              </a:rPr>
              <a:t>cycloconverters</a:t>
            </a:r>
            <a:r>
              <a:rPr lang="en-US" sz="2000" dirty="0" smtClean="0">
                <a:solidFill>
                  <a:schemeClr val="tx1"/>
                </a:solidFill>
              </a:rPr>
              <a:t>, and the like.</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304800" y="2819400"/>
            <a:ext cx="6629400" cy="3200400"/>
          </a:xfrm>
          <a:prstGeom prst="rect">
            <a:avLst/>
          </a:prstGeom>
          <a:noFill/>
          <a:ln w="9525">
            <a:noFill/>
            <a:miter lim="800000"/>
            <a:headEnd/>
            <a:tailEnd/>
          </a:ln>
          <a:effectLst/>
        </p:spPr>
      </p:pic>
      <p:pic>
        <p:nvPicPr>
          <p:cNvPr id="43010" name="Picture 2"/>
          <p:cNvPicPr>
            <a:picLocks noChangeAspect="1" noChangeArrowheads="1"/>
          </p:cNvPicPr>
          <p:nvPr/>
        </p:nvPicPr>
        <p:blipFill>
          <a:blip r:embed="rId3"/>
          <a:srcRect/>
          <a:stretch>
            <a:fillRect/>
          </a:stretch>
        </p:blipFill>
        <p:spPr bwMode="auto">
          <a:xfrm>
            <a:off x="381000" y="228600"/>
            <a:ext cx="83058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4034" name="Picture 2"/>
          <p:cNvPicPr>
            <a:picLocks noChangeAspect="1" noChangeArrowheads="1"/>
          </p:cNvPicPr>
          <p:nvPr/>
        </p:nvPicPr>
        <p:blipFill>
          <a:blip r:embed="rId2"/>
          <a:srcRect/>
          <a:stretch>
            <a:fillRect/>
          </a:stretch>
        </p:blipFill>
        <p:spPr bwMode="auto">
          <a:xfrm>
            <a:off x="533400" y="0"/>
            <a:ext cx="8077200" cy="2133600"/>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a:srcRect/>
          <a:stretch>
            <a:fillRect/>
          </a:stretch>
        </p:blipFill>
        <p:spPr bwMode="auto">
          <a:xfrm>
            <a:off x="304800" y="2122918"/>
            <a:ext cx="8305800" cy="4735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Active filters</a:t>
            </a:r>
            <a:endParaRPr lang="en-US" dirty="0">
              <a:solidFill>
                <a:schemeClr val="tx1"/>
              </a:solidFill>
            </a:endParaRPr>
          </a:p>
        </p:txBody>
      </p:sp>
      <p:sp>
        <p:nvSpPr>
          <p:cNvPr id="3" name="Content Placeholder 2"/>
          <p:cNvSpPr>
            <a:spLocks noGrp="1"/>
          </p:cNvSpPr>
          <p:nvPr>
            <p:ph idx="1"/>
          </p:nvPr>
        </p:nvSpPr>
        <p:spPr>
          <a:xfrm>
            <a:off x="381000" y="1143000"/>
            <a:ext cx="8458200" cy="3880773"/>
          </a:xfrm>
        </p:spPr>
        <p:txBody>
          <a:bodyPr>
            <a:normAutofit/>
          </a:bodyPr>
          <a:lstStyle/>
          <a:p>
            <a:r>
              <a:rPr lang="en-US" sz="2000" dirty="0" smtClean="0"/>
              <a:t>Active filters are relatively new types of devices for eliminating harmonics.</a:t>
            </a:r>
          </a:p>
          <a:p>
            <a:r>
              <a:rPr lang="en-US" sz="2000" dirty="0" smtClean="0"/>
              <a:t>They are based on sophisticated power electronics and are much more expensive than passive filters. However, they have the distinct advantage that they do not resonate with the system.</a:t>
            </a:r>
          </a:p>
          <a:p>
            <a:pPr>
              <a:buNone/>
            </a:pPr>
            <a:endParaRPr lang="en-US" sz="2000" dirty="0"/>
          </a:p>
        </p:txBody>
      </p:sp>
      <p:pic>
        <p:nvPicPr>
          <p:cNvPr id="45058" name="Picture 2"/>
          <p:cNvPicPr>
            <a:picLocks noChangeAspect="1" noChangeArrowheads="1"/>
          </p:cNvPicPr>
          <p:nvPr/>
        </p:nvPicPr>
        <p:blipFill>
          <a:blip r:embed="rId2">
            <a:lum bright="-10000" contrast="10000"/>
          </a:blip>
          <a:srcRect/>
          <a:stretch>
            <a:fillRect/>
          </a:stretch>
        </p:blipFill>
        <p:spPr bwMode="auto">
          <a:xfrm>
            <a:off x="437322" y="3200400"/>
            <a:ext cx="7868478"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772400" cy="5486400"/>
          </a:xfrm>
        </p:spPr>
        <p:txBody>
          <a:bodyPr>
            <a:normAutofit/>
          </a:bodyPr>
          <a:lstStyle/>
          <a:p>
            <a:r>
              <a:rPr lang="en-US" sz="2000" b="1" dirty="0" smtClean="0"/>
              <a:t>The basic idea is to replace the portion of the sine wave that is missing in the current in a nonlinear load. Figure 6.25 illustrates the concept.</a:t>
            </a:r>
          </a:p>
          <a:p>
            <a:r>
              <a:rPr lang="en-US" sz="2000" b="1" dirty="0" smtClean="0"/>
              <a:t>An electronic control monitors the line voltage and/or current, switching the power electronics very precisely to track the load current or voltage and force it to be sinusoidal. As shown, there are two fundamental approaches: one that uses an inductor to store current to be injected into the system at the appropriate instant and one that uses a capacitor. Therefore, while the load current is distorted to the extent demanded by the nonlinear load, the current seen by the system is much more sinusoidal.</a:t>
            </a:r>
          </a:p>
          <a:p>
            <a:r>
              <a:rPr lang="en-US" sz="2000" b="1" dirty="0" smtClean="0"/>
              <a:t>Active filters can typically be programmed to correct for the power factor as well as harmonics.</a:t>
            </a:r>
            <a:endParaRPr lang="en-US"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Harmonic evaluations on the</a:t>
            </a:r>
            <a:br>
              <a:rPr lang="en-US" b="1" dirty="0" smtClean="0">
                <a:solidFill>
                  <a:srgbClr val="FF0000"/>
                </a:solidFill>
              </a:rPr>
            </a:br>
            <a:r>
              <a:rPr lang="en-US" b="1" dirty="0" smtClean="0">
                <a:solidFill>
                  <a:srgbClr val="FF0000"/>
                </a:solidFill>
              </a:rPr>
              <a:t>utility system</a:t>
            </a:r>
            <a:endParaRPr lang="en-US" dirty="0">
              <a:solidFill>
                <a:srgbClr val="FF0000"/>
              </a:solidFill>
            </a:endParaRPr>
          </a:p>
        </p:txBody>
      </p:sp>
      <p:sp>
        <p:nvSpPr>
          <p:cNvPr id="3" name="Content Placeholder 2"/>
          <p:cNvSpPr>
            <a:spLocks noGrp="1"/>
          </p:cNvSpPr>
          <p:nvPr>
            <p:ph idx="1"/>
          </p:nvPr>
        </p:nvSpPr>
        <p:spPr>
          <a:xfrm>
            <a:off x="508001" y="2160590"/>
            <a:ext cx="7340599" cy="3880773"/>
          </a:xfrm>
        </p:spPr>
        <p:txBody>
          <a:bodyPr/>
          <a:lstStyle/>
          <a:p>
            <a:r>
              <a:rPr lang="en-US" dirty="0" smtClean="0"/>
              <a:t>Harmonic evaluations on the utility system involve procedures to determine the acceptability of the voltage distortion for all customers.</a:t>
            </a:r>
          </a:p>
          <a:p>
            <a:r>
              <a:rPr lang="en-US" dirty="0" smtClean="0"/>
              <a:t>IEEE Standard 519-1992 provides guidelines for acceptable levels of voltage distortion on the utility system.</a:t>
            </a:r>
          </a:p>
          <a:p>
            <a:r>
              <a:rPr lang="en-US" dirty="0" smtClean="0"/>
              <a:t> Note that the recommended limits are specified for the maximum individual harmonic component and for the THD.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Harmonic Filter Design: A Case Study</a:t>
            </a:r>
            <a:endParaRPr lang="en-US" dirty="0">
              <a:solidFill>
                <a:schemeClr val="tx1"/>
              </a:solidFill>
            </a:endParaRPr>
          </a:p>
        </p:txBody>
      </p:sp>
      <p:sp>
        <p:nvSpPr>
          <p:cNvPr id="3" name="Content Placeholder 2"/>
          <p:cNvSpPr>
            <a:spLocks noGrp="1"/>
          </p:cNvSpPr>
          <p:nvPr>
            <p:ph idx="1"/>
          </p:nvPr>
        </p:nvSpPr>
        <p:spPr>
          <a:xfrm>
            <a:off x="533400" y="1905000"/>
            <a:ext cx="7797799" cy="3880773"/>
          </a:xfrm>
        </p:spPr>
        <p:txBody>
          <a:bodyPr>
            <a:noAutofit/>
          </a:bodyPr>
          <a:lstStyle/>
          <a:p>
            <a:r>
              <a:rPr lang="en-US" sz="2400" dirty="0" smtClean="0"/>
              <a:t>This section illustrates a procedure for designing harmonic filters for industrial applications. This procedure can also be used to convert an existing power factor correction capacitor into a harmonic filter.</a:t>
            </a:r>
          </a:p>
          <a:p>
            <a:r>
              <a:rPr lang="en-US" sz="2400" dirty="0" smtClean="0"/>
              <a:t>power factor correction capacitors are used widely in industrial facilities to lower losses and utility bills by improving power factor. On the other hand, power factor correction capacitors may produce harmonic resonance and magnify utility capacitor-switching transients. Therefore, it is often desirable to implement one or more capacitor banks in a facility as a harmonic filter.</a:t>
            </a: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447501" cy="1320800"/>
          </a:xfrm>
        </p:spPr>
        <p:txBody>
          <a:bodyPr/>
          <a:lstStyle/>
          <a:p>
            <a:r>
              <a:rPr lang="en-US" dirty="0" smtClean="0">
                <a:solidFill>
                  <a:schemeClr val="tx1"/>
                </a:solidFill>
              </a:rPr>
              <a:t>System Description</a:t>
            </a:r>
            <a:endParaRPr lang="en-US" dirty="0">
              <a:solidFill>
                <a:schemeClr val="tx1"/>
              </a:solidFill>
            </a:endParaRPr>
          </a:p>
        </p:txBody>
      </p:sp>
      <p:sp>
        <p:nvSpPr>
          <p:cNvPr id="3" name="Content Placeholder 2"/>
          <p:cNvSpPr>
            <a:spLocks noGrp="1"/>
          </p:cNvSpPr>
          <p:nvPr>
            <p:ph idx="1"/>
          </p:nvPr>
        </p:nvSpPr>
        <p:spPr>
          <a:xfrm>
            <a:off x="228600" y="838200"/>
            <a:ext cx="8915400" cy="6019800"/>
          </a:xfrm>
        </p:spPr>
        <p:txBody>
          <a:bodyPr>
            <a:noAutofit/>
          </a:bodyPr>
          <a:lstStyle/>
          <a:p>
            <a:r>
              <a:rPr lang="en-US" sz="2400" dirty="0" smtClean="0"/>
              <a:t>A single-tuned notch filter will be designed for an industrial facility and applied at a 480-V bus. The load where the filter will be installed is approximately 1200 </a:t>
            </a:r>
            <a:r>
              <a:rPr lang="en-US" sz="2400" dirty="0" err="1" smtClean="0"/>
              <a:t>kVA</a:t>
            </a:r>
            <a:r>
              <a:rPr lang="en-US" sz="2400" dirty="0" smtClean="0"/>
              <a:t> with a relatively poor displacement power factor of 0.75 lagging.</a:t>
            </a:r>
          </a:p>
          <a:p>
            <a:r>
              <a:rPr lang="en-US" sz="2400" dirty="0" smtClean="0"/>
              <a:t> The total harmonic current produced by this load is approximately 30 percent of the fundamental current, with a maximum of 25 percent fifth harmonic. The facility is supplied by a 1500- </a:t>
            </a:r>
            <a:r>
              <a:rPr lang="en-US" sz="2400" dirty="0" err="1" smtClean="0"/>
              <a:t>kVA</a:t>
            </a:r>
            <a:r>
              <a:rPr lang="en-US" sz="2400" dirty="0" smtClean="0"/>
              <a:t> transformer with 6.0 percent of impedance. The fifth-harmonic background voltage distortion on the utility side of the transformer is 1.0 percent of the fundamental when there is no load. Figure 6.7 shown earlier depicts the industrial facility where the filter will be applied. The harmonic design procedures are provided in the following steps.</a:t>
            </a: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77200" cy="1219200"/>
          </a:xfrm>
        </p:spPr>
        <p:txBody>
          <a:bodyPr/>
          <a:lstStyle/>
          <a:p>
            <a:r>
              <a:rPr lang="en-US" b="1" dirty="0" smtClean="0">
                <a:solidFill>
                  <a:srgbClr val="FF0000"/>
                </a:solidFill>
              </a:rPr>
              <a:t>1. Select a tuned frequency for the filter.</a:t>
            </a:r>
            <a:endParaRPr lang="en-US" dirty="0">
              <a:solidFill>
                <a:srgbClr val="FF0000"/>
              </a:solidFill>
            </a:endParaRPr>
          </a:p>
        </p:txBody>
      </p:sp>
      <p:sp>
        <p:nvSpPr>
          <p:cNvPr id="3" name="Content Placeholder 2"/>
          <p:cNvSpPr>
            <a:spLocks noGrp="1"/>
          </p:cNvSpPr>
          <p:nvPr>
            <p:ph idx="1"/>
          </p:nvPr>
        </p:nvSpPr>
        <p:spPr>
          <a:xfrm>
            <a:off x="304800" y="1066800"/>
            <a:ext cx="8305800" cy="5562600"/>
          </a:xfrm>
        </p:spPr>
        <p:txBody>
          <a:bodyPr>
            <a:noAutofit/>
          </a:bodyPr>
          <a:lstStyle/>
          <a:p>
            <a:r>
              <a:rPr lang="en-US" sz="2400" dirty="0" smtClean="0"/>
              <a:t>The tuned frequency is selected based on the harmonic characteristics of the loads involved. Because of the nature of a single-tuned filter, the filtering should start at the lowest harmonic frequency generated by the load.</a:t>
            </a:r>
          </a:p>
          <a:p>
            <a:r>
              <a:rPr lang="en-US" sz="2400" dirty="0" smtClean="0"/>
              <a:t>In this case, that will be the fifth harmonic. The filter will be tuned slightly below the harmonic frequency of concern to allow for tolerances in the filter components and variations in system impedance.</a:t>
            </a:r>
          </a:p>
          <a:p>
            <a:r>
              <a:rPr lang="en-US" sz="2400" dirty="0" smtClean="0"/>
              <a:t> This prevents the filter from acting as a direct short circuit for the offending harmonic current, reducing duty on the filter components. It also minimizes the possibility of dangerous harmonic resonance should the system parameters change and cause the tuning frequency to shift.</a:t>
            </a:r>
            <a:endParaRPr lang="en-US"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2. Compute capacitor bank size and the resonant frequency.</a:t>
            </a:r>
            <a:endParaRPr lang="en-US" dirty="0">
              <a:solidFill>
                <a:srgbClr val="FF0000"/>
              </a:solidFill>
            </a:endParaRPr>
          </a:p>
        </p:txBody>
      </p:sp>
      <p:sp>
        <p:nvSpPr>
          <p:cNvPr id="3" name="Content Placeholder 2"/>
          <p:cNvSpPr>
            <a:spLocks noGrp="1"/>
          </p:cNvSpPr>
          <p:nvPr>
            <p:ph idx="1"/>
          </p:nvPr>
        </p:nvSpPr>
        <p:spPr>
          <a:xfrm>
            <a:off x="508001" y="1828800"/>
            <a:ext cx="7645399" cy="4724400"/>
          </a:xfrm>
        </p:spPr>
        <p:txBody>
          <a:bodyPr>
            <a:noAutofit/>
          </a:bodyPr>
          <a:lstStyle/>
          <a:p>
            <a:r>
              <a:rPr lang="en-US" sz="2000" b="1" dirty="0" smtClean="0"/>
              <a:t>As a general rule, the filter size is based on the load reactive power requirement for power factor correction. When an existing power factor correction capacitor is converted to a harmonic filter, the capacitor size is given.</a:t>
            </a:r>
          </a:p>
          <a:p>
            <a:r>
              <a:rPr lang="en-US" sz="2000" b="1" dirty="0" smtClean="0"/>
              <a:t>The reactor size is then selected to tune the capacitor to the desired frequency.</a:t>
            </a:r>
          </a:p>
          <a:p>
            <a:r>
              <a:rPr lang="en-US" sz="2000" b="1" dirty="0" smtClean="0"/>
              <a:t>However, depending on the tuned frequency, the voltage rating of the capacitor bank may have to be higher than the system voltage to allow for the voltage rise across the reactor. Therefore, one may have to change out the capacitor anyway.</a:t>
            </a:r>
            <a:endParaRPr lang="en-US" sz="20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7696200" cy="6096000"/>
          </a:xfrm>
        </p:spPr>
        <p:txBody>
          <a:bodyPr>
            <a:normAutofit/>
          </a:bodyPr>
          <a:lstStyle/>
          <a:p>
            <a:r>
              <a:rPr lang="en-US" sz="2000" b="1" dirty="0" smtClean="0">
                <a:solidFill>
                  <a:schemeClr val="tx1"/>
                </a:solidFill>
              </a:rPr>
              <a:t>This example assumes that no capacitor is installed and that the desired power factor is 96 percent. Thus, the net reactive power from the filter required to correct from 75 to 96 percent power factor can be computed as follows:</a:t>
            </a:r>
            <a:endParaRPr lang="en-US" sz="2000" b="1" dirty="0">
              <a:solidFill>
                <a:schemeClr val="tx1"/>
              </a:solidFill>
            </a:endParaRPr>
          </a:p>
        </p:txBody>
      </p:sp>
      <p:pic>
        <p:nvPicPr>
          <p:cNvPr id="79874" name="Picture 2"/>
          <p:cNvPicPr>
            <a:picLocks noChangeAspect="1" noChangeArrowheads="1"/>
          </p:cNvPicPr>
          <p:nvPr/>
        </p:nvPicPr>
        <p:blipFill>
          <a:blip r:embed="rId2"/>
          <a:srcRect/>
          <a:stretch>
            <a:fillRect/>
          </a:stretch>
        </p:blipFill>
        <p:spPr bwMode="auto">
          <a:xfrm>
            <a:off x="533400" y="2057400"/>
            <a:ext cx="8229600" cy="4019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8850" name="Picture 2"/>
          <p:cNvPicPr>
            <a:picLocks noChangeAspect="1" noChangeArrowheads="1"/>
          </p:cNvPicPr>
          <p:nvPr/>
        </p:nvPicPr>
        <p:blipFill>
          <a:blip r:embed="rId2"/>
          <a:srcRect/>
          <a:stretch>
            <a:fillRect/>
          </a:stretch>
        </p:blipFill>
        <p:spPr bwMode="auto">
          <a:xfrm>
            <a:off x="304800" y="381000"/>
            <a:ext cx="72390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5779" name="Picture 3"/>
          <p:cNvPicPr>
            <a:picLocks noChangeAspect="1" noChangeArrowheads="1"/>
          </p:cNvPicPr>
          <p:nvPr/>
        </p:nvPicPr>
        <p:blipFill>
          <a:blip r:embed="rId2"/>
          <a:srcRect/>
          <a:stretch>
            <a:fillRect/>
          </a:stretch>
        </p:blipFill>
        <p:spPr bwMode="auto">
          <a:xfrm>
            <a:off x="0" y="380999"/>
            <a:ext cx="9144000" cy="63610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7827" name="Picture 3"/>
          <p:cNvPicPr>
            <a:picLocks noChangeAspect="1" noChangeArrowheads="1"/>
          </p:cNvPicPr>
          <p:nvPr/>
        </p:nvPicPr>
        <p:blipFill>
          <a:blip r:embed="rId2"/>
          <a:srcRect/>
          <a:stretch>
            <a:fillRect/>
          </a:stretch>
        </p:blipFill>
        <p:spPr bwMode="auto">
          <a:xfrm>
            <a:off x="304800" y="381000"/>
            <a:ext cx="85344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0898" name="Picture 2"/>
          <p:cNvPicPr>
            <a:picLocks noChangeAspect="1" noChangeArrowheads="1"/>
          </p:cNvPicPr>
          <p:nvPr/>
        </p:nvPicPr>
        <p:blipFill>
          <a:blip r:embed="rId2"/>
          <a:srcRect/>
          <a:stretch>
            <a:fillRect/>
          </a:stretch>
        </p:blipFill>
        <p:spPr bwMode="auto">
          <a:xfrm>
            <a:off x="228600" y="381000"/>
            <a:ext cx="8534400" cy="5486400"/>
          </a:xfrm>
          <a:prstGeom prst="rect">
            <a:avLst/>
          </a:prstGeom>
          <a:noFill/>
          <a:ln w="9525">
            <a:noFill/>
            <a:miter lim="800000"/>
            <a:headEnd/>
            <a:tailEnd/>
          </a:ln>
          <a:effectLst/>
        </p:spPr>
      </p:pic>
      <p:pic>
        <p:nvPicPr>
          <p:cNvPr id="80899" name="Picture 3"/>
          <p:cNvPicPr>
            <a:picLocks noChangeAspect="1" noChangeArrowheads="1"/>
          </p:cNvPicPr>
          <p:nvPr/>
        </p:nvPicPr>
        <p:blipFill>
          <a:blip r:embed="rId3"/>
          <a:srcRect/>
          <a:stretch>
            <a:fillRect/>
          </a:stretch>
        </p:blipFill>
        <p:spPr bwMode="auto">
          <a:xfrm>
            <a:off x="304800" y="5819775"/>
            <a:ext cx="8401050" cy="1038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1922" name="Picture 2"/>
          <p:cNvPicPr>
            <a:picLocks noChangeAspect="1" noChangeArrowheads="1"/>
          </p:cNvPicPr>
          <p:nvPr/>
        </p:nvPicPr>
        <p:blipFill>
          <a:blip r:embed="rId2"/>
          <a:srcRect/>
          <a:stretch>
            <a:fillRect/>
          </a:stretch>
        </p:blipFill>
        <p:spPr bwMode="auto">
          <a:xfrm>
            <a:off x="228600" y="457200"/>
            <a:ext cx="89154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9154" name="Picture 2"/>
          <p:cNvPicPr>
            <a:picLocks noChangeAspect="1" noChangeArrowheads="1"/>
          </p:cNvPicPr>
          <p:nvPr/>
        </p:nvPicPr>
        <p:blipFill>
          <a:blip r:embed="rId3"/>
          <a:srcRect/>
          <a:stretch>
            <a:fillRect/>
          </a:stretch>
        </p:blipFill>
        <p:spPr bwMode="auto">
          <a:xfrm>
            <a:off x="533400" y="304800"/>
            <a:ext cx="6781800" cy="2438400"/>
          </a:xfrm>
          <a:prstGeom prst="rect">
            <a:avLst/>
          </a:prstGeom>
          <a:noFill/>
          <a:ln w="9525">
            <a:noFill/>
            <a:miter lim="800000"/>
            <a:headEnd/>
            <a:tailEnd/>
          </a:ln>
          <a:effectLst/>
        </p:spPr>
      </p:pic>
      <p:sp>
        <p:nvSpPr>
          <p:cNvPr id="5" name="Content Placeholder 4"/>
          <p:cNvSpPr>
            <a:spLocks noGrp="1"/>
          </p:cNvSpPr>
          <p:nvPr>
            <p:ph idx="1"/>
          </p:nvPr>
        </p:nvSpPr>
        <p:spPr>
          <a:xfrm>
            <a:off x="533400" y="2819400"/>
            <a:ext cx="7391400" cy="3880773"/>
          </a:xfrm>
        </p:spPr>
        <p:txBody>
          <a:bodyPr>
            <a:normAutofit/>
          </a:bodyPr>
          <a:lstStyle/>
          <a:p>
            <a:r>
              <a:rPr lang="en-US" b="1" dirty="0" smtClean="0"/>
              <a:t>There are two important components for limiting voltage distortion levels on the overall utility system:</a:t>
            </a:r>
          </a:p>
          <a:p>
            <a:r>
              <a:rPr lang="en-US" b="1" dirty="0" smtClean="0"/>
              <a:t>1. Harmonic currents injected from individual end users on the system must be limited. These currents propagate toward the supply source through the system impedance, creating voltage distortion.</a:t>
            </a:r>
          </a:p>
          <a:p>
            <a:r>
              <a:rPr lang="en-US" b="1" dirty="0" smtClean="0"/>
              <a:t>Thus by limiting the amount of injected harmonic currents, the voltage distortion can be limited as well. This is indeed the basic method of controlling the overall distortion levels proposed by IEEE Standard 519-1992.</a:t>
            </a:r>
            <a:endParaRPr lang="en-US"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2946" name="Picture 2"/>
          <p:cNvPicPr>
            <a:picLocks noChangeAspect="1" noChangeArrowheads="1"/>
          </p:cNvPicPr>
          <p:nvPr/>
        </p:nvPicPr>
        <p:blipFill>
          <a:blip r:embed="rId2"/>
          <a:srcRect/>
          <a:stretch>
            <a:fillRect/>
          </a:stretch>
        </p:blipFill>
        <p:spPr bwMode="auto">
          <a:xfrm>
            <a:off x="0" y="0"/>
            <a:ext cx="76962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239000" cy="3880773"/>
          </a:xfrm>
        </p:spPr>
        <p:txBody>
          <a:bodyPr>
            <a:noAutofit/>
          </a:bodyPr>
          <a:lstStyle/>
          <a:p>
            <a:r>
              <a:rPr lang="en-US" sz="2400" dirty="0" smtClean="0"/>
              <a:t>2. The overall voltage distortion levels can be excessively high even if the harmonic current injections are within limits. This condition occurs primarily when one of the harmonic current frequencies is close to a system resonance frequency. </a:t>
            </a:r>
          </a:p>
          <a:p>
            <a:r>
              <a:rPr lang="en-US" sz="2400" dirty="0" smtClean="0"/>
              <a:t>This can result in unacceptable voltage distortion levels at some system locations. The highest voltage distortion will generally occur at a capacitor bank that participates in the resonance. This location can be remote from the point of injection.</a:t>
            </a:r>
            <a:endParaRPr 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Voltage limit evaluation procedure at utility side</a:t>
            </a:r>
            <a:endParaRPr lang="en-US" dirty="0">
              <a:solidFill>
                <a:srgbClr val="C00000"/>
              </a:solidFill>
            </a:endParaRPr>
          </a:p>
        </p:txBody>
      </p:sp>
      <p:sp>
        <p:nvSpPr>
          <p:cNvPr id="3" name="Content Placeholder 2"/>
          <p:cNvSpPr>
            <a:spLocks noGrp="1"/>
          </p:cNvSpPr>
          <p:nvPr>
            <p:ph idx="1"/>
          </p:nvPr>
        </p:nvSpPr>
        <p:spPr>
          <a:xfrm>
            <a:off x="508001" y="2160590"/>
            <a:ext cx="8026399" cy="3880773"/>
          </a:xfrm>
        </p:spPr>
        <p:txBody>
          <a:bodyPr/>
          <a:lstStyle/>
          <a:p>
            <a:r>
              <a:rPr lang="en-US" dirty="0" smtClean="0"/>
              <a:t>1. </a:t>
            </a:r>
            <a:r>
              <a:rPr lang="en-US" i="1" dirty="0" smtClean="0"/>
              <a:t>Characterization of harmonic sources.</a:t>
            </a:r>
          </a:p>
          <a:p>
            <a:endParaRPr lang="en-US" dirty="0"/>
          </a:p>
        </p:txBody>
      </p:sp>
      <p:pic>
        <p:nvPicPr>
          <p:cNvPr id="50178" name="Picture 2"/>
          <p:cNvPicPr>
            <a:picLocks noChangeAspect="1" noChangeArrowheads="1"/>
          </p:cNvPicPr>
          <p:nvPr/>
        </p:nvPicPr>
        <p:blipFill>
          <a:blip r:embed="rId2"/>
          <a:srcRect/>
          <a:stretch>
            <a:fillRect/>
          </a:stretch>
        </p:blipFill>
        <p:spPr bwMode="auto">
          <a:xfrm>
            <a:off x="228600" y="2667000"/>
            <a:ext cx="8686800" cy="2209800"/>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a:srcRect/>
          <a:stretch>
            <a:fillRect/>
          </a:stretch>
        </p:blipFill>
        <p:spPr bwMode="auto">
          <a:xfrm>
            <a:off x="457200" y="4876800"/>
            <a:ext cx="80010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tf00001240</Template>
  <TotalTime>6586</TotalTime>
  <Words>3617</Words>
  <Application>Microsoft Office PowerPoint</Application>
  <PresentationFormat>On-screen Show (4:3)</PresentationFormat>
  <Paragraphs>152</Paragraphs>
  <Slides>101</Slides>
  <Notes>1</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Facet</vt:lpstr>
      <vt:lpstr>Unit No.5 </vt:lpstr>
      <vt:lpstr>Slide 2</vt:lpstr>
      <vt:lpstr>Concept of point of common coupling</vt:lpstr>
      <vt:lpstr>Slide 4</vt:lpstr>
      <vt:lpstr>Slide 5</vt:lpstr>
      <vt:lpstr>Harmonic evaluations on the utility system</vt:lpstr>
      <vt:lpstr>Slide 7</vt:lpstr>
      <vt:lpstr>Slide 8</vt:lpstr>
      <vt:lpstr>Voltage limit evaluation procedure at utility side</vt:lpstr>
      <vt:lpstr>Slide 10</vt:lpstr>
      <vt:lpstr>Slide 11</vt:lpstr>
      <vt:lpstr>Slide 12</vt:lpstr>
      <vt:lpstr>Harmonic evaluation for end-user facilities</vt:lpstr>
      <vt:lpstr>IEEE Standard 519-1992 Current Limits</vt:lpstr>
      <vt:lpstr>Slide 15</vt:lpstr>
      <vt:lpstr>Slide 16</vt:lpstr>
      <vt:lpstr>Slide 17</vt:lpstr>
      <vt:lpstr>Slide 18</vt:lpstr>
      <vt:lpstr>Current limit evaluation procedure</vt:lpstr>
      <vt:lpstr>Slide 20</vt:lpstr>
      <vt:lpstr>Slide 21</vt:lpstr>
      <vt:lpstr>Principles for Controlling Harmonics</vt:lpstr>
      <vt:lpstr>Slide 23</vt:lpstr>
      <vt:lpstr>1.Reducing harmonic currents in loads</vt:lpstr>
      <vt:lpstr>2.Filtering</vt:lpstr>
      <vt:lpstr>3.Modifying the system frequency response</vt:lpstr>
      <vt:lpstr>Slide 27</vt:lpstr>
      <vt:lpstr>Harmonic Studies</vt:lpstr>
      <vt:lpstr>Harmonic study procedure</vt:lpstr>
      <vt:lpstr>Slide 30</vt:lpstr>
      <vt:lpstr>Slide 31</vt:lpstr>
      <vt:lpstr>Developing a system model</vt:lpstr>
      <vt:lpstr>Slide 33</vt:lpstr>
      <vt:lpstr>Modeling harmonic sources</vt:lpstr>
      <vt:lpstr>Slide 35</vt:lpstr>
      <vt:lpstr>Computer tools for harmonics analysis</vt:lpstr>
      <vt:lpstr>Slide 37</vt:lpstr>
      <vt:lpstr>Slide 38</vt:lpstr>
      <vt:lpstr>Slide 39</vt:lpstr>
      <vt:lpstr>Slide 40</vt:lpstr>
      <vt:lpstr>Devices for Controlling Harmonic Distortion</vt:lpstr>
      <vt:lpstr>1.In-line reactors or chokes</vt:lpstr>
      <vt:lpstr>Slide 43</vt:lpstr>
      <vt:lpstr>Slide 44</vt:lpstr>
      <vt:lpstr>Slide 45</vt:lpstr>
      <vt:lpstr>2.Zigzag transformer</vt:lpstr>
      <vt:lpstr>Slide 47</vt:lpstr>
      <vt:lpstr>Slide 48</vt:lpstr>
      <vt:lpstr>3.Passive filters</vt:lpstr>
      <vt:lpstr>Slide 50</vt:lpstr>
      <vt:lpstr>Slide 51</vt:lpstr>
      <vt:lpstr>Series passive filters.</vt:lpstr>
      <vt:lpstr>Slide 53</vt:lpstr>
      <vt:lpstr>Slide 54</vt:lpstr>
      <vt:lpstr>C filters.</vt:lpstr>
      <vt:lpstr>Slide 56</vt:lpstr>
      <vt:lpstr>Slide 57</vt:lpstr>
      <vt:lpstr>Active filters</vt:lpstr>
      <vt:lpstr>Slide 59</vt:lpstr>
      <vt:lpstr>Harmonic Filter Design: A Case Study</vt:lpstr>
      <vt:lpstr>System Description</vt:lpstr>
      <vt:lpstr>1. Select a tuned frequency for the filter.</vt:lpstr>
      <vt:lpstr>2. Compute capacitor bank size and the resonant frequency.</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No.4</dc:title>
  <dc:creator>ELECT</dc:creator>
  <cp:lastModifiedBy>Somnath</cp:lastModifiedBy>
  <cp:revision>294</cp:revision>
  <dcterms:created xsi:type="dcterms:W3CDTF">2017-08-08T02:38:43Z</dcterms:created>
  <dcterms:modified xsi:type="dcterms:W3CDTF">2017-09-26T09:32:34Z</dcterms:modified>
</cp:coreProperties>
</file>