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0" r:id="rId16"/>
    <p:sldId id="351" r:id="rId17"/>
    <p:sldId id="352" r:id="rId18"/>
    <p:sldId id="353" r:id="rId19"/>
    <p:sldId id="355" r:id="rId20"/>
    <p:sldId id="356" r:id="rId21"/>
    <p:sldId id="357" r:id="rId22"/>
    <p:sldId id="358" r:id="rId23"/>
    <p:sldId id="359" r:id="rId24"/>
    <p:sldId id="360" r:id="rId25"/>
    <p:sldId id="361" r:id="rId26"/>
    <p:sldId id="362" r:id="rId27"/>
    <p:sldId id="36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574" autoAdjust="0"/>
  </p:normalViewPr>
  <p:slideViewPr>
    <p:cSldViewPr>
      <p:cViewPr>
        <p:scale>
          <a:sx n="50" d="100"/>
          <a:sy n="50" d="100"/>
        </p:scale>
        <p:origin x="-1267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38885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4"/>
            <a:ext cx="5825202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609600"/>
            <a:ext cx="978557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609600"/>
            <a:ext cx="5295113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700868"/>
            <a:ext cx="644750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2160589"/>
            <a:ext cx="3138026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2160983"/>
            <a:ext cx="313921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737246"/>
            <a:ext cx="31392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2160983"/>
            <a:ext cx="313921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737246"/>
            <a:ext cx="313921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514925"/>
            <a:ext cx="3385156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800600"/>
            <a:ext cx="64475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4475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5367338"/>
            <a:ext cx="644750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6041363"/>
            <a:ext cx="68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67B5A-D120-4A3B-B90D-9B71F8489784}" type="datetimeFigureOut">
              <a:rPr lang="en-US" smtClean="0"/>
              <a:pPr/>
              <a:t>26-Sep-17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6041363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6041363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66868E-E3D4-4E24-83ED-F9D538261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pPr algn="ctr"/>
            <a:r>
              <a:rPr lang="en-US" b="1" dirty="0" smtClean="0"/>
              <a:t>Unit No.6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524000"/>
            <a:ext cx="6400800" cy="685800"/>
          </a:xfrm>
        </p:spPr>
        <p:txBody>
          <a:bodyPr/>
          <a:lstStyle/>
          <a:p>
            <a:pPr algn="ctr"/>
            <a:r>
              <a:rPr lang="en-US" b="1" dirty="0"/>
              <a:t>Fundamentals of Harmonics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2136339"/>
            <a:ext cx="7848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Unit 06 : Measuring and solving power quality problems (6 hrs) </a:t>
            </a:r>
          </a:p>
          <a:p>
            <a:r>
              <a:rPr lang="en-US" sz="2800" dirty="0" smtClean="0"/>
              <a:t>Introduction, power quality measurement devices – harmonic analyzer, transient disturbance analyzer, oscilloscopes, data loggers and chart recorders, true </a:t>
            </a:r>
            <a:r>
              <a:rPr lang="en-US" sz="2800" dirty="0" err="1" smtClean="0"/>
              <a:t>rms</a:t>
            </a:r>
            <a:r>
              <a:rPr lang="en-US" sz="2800" dirty="0" smtClean="0"/>
              <a:t> meters, power quality measurements, number of test location, test duration, instrument setup and guidelines.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Harmonics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6447501" cy="388077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Harmonics measures and records harmonics and </a:t>
            </a:r>
            <a:r>
              <a:rPr lang="en-US" sz="2000" dirty="0" err="1" smtClean="0"/>
              <a:t>interharmonics</a:t>
            </a:r>
            <a:r>
              <a:rPr lang="en-US" sz="2000" dirty="0" smtClean="0"/>
              <a:t> up to the 50th. </a:t>
            </a:r>
            <a:r>
              <a:rPr lang="en-US" sz="2000" dirty="0" smtClean="0"/>
              <a:t>Related data </a:t>
            </a:r>
            <a:r>
              <a:rPr lang="en-US" sz="2000" dirty="0" smtClean="0"/>
              <a:t>such as DC components, THD (Total Harmonic Distortion), and K-factor </a:t>
            </a:r>
            <a:r>
              <a:rPr lang="en-US" sz="2000" dirty="0" smtClean="0"/>
              <a:t>are measured</a:t>
            </a:r>
            <a:r>
              <a:rPr lang="en-US" sz="2000" dirty="0" smtClean="0"/>
              <a:t>. Harmonics are periodic distortions of voltage, current, or power </a:t>
            </a:r>
            <a:r>
              <a:rPr lang="en-US" sz="2000" dirty="0" err="1" smtClean="0"/>
              <a:t>sinewaves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A waveform </a:t>
            </a:r>
            <a:r>
              <a:rPr lang="en-US" sz="2000" dirty="0" smtClean="0"/>
              <a:t>can be considered as a combination of various </a:t>
            </a:r>
            <a:r>
              <a:rPr lang="en-US" sz="2000" dirty="0" err="1" smtClean="0"/>
              <a:t>sinewaves</a:t>
            </a:r>
            <a:r>
              <a:rPr lang="en-US" sz="2000" dirty="0" smtClean="0"/>
              <a:t> with </a:t>
            </a:r>
            <a:r>
              <a:rPr lang="en-US" sz="2000" dirty="0" smtClean="0"/>
              <a:t>different frequencies </a:t>
            </a:r>
            <a:r>
              <a:rPr lang="en-US" sz="2000" dirty="0" smtClean="0"/>
              <a:t>and magnitudes.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Power &amp; Energy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676400"/>
            <a:ext cx="7391400" cy="4993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7467600" cy="469741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Meter screen displays power data for each phase and in total: real or active power</a:t>
            </a:r>
            <a:r>
              <a:rPr lang="en-US" sz="2400" dirty="0" smtClean="0"/>
              <a:t>(kW</a:t>
            </a:r>
            <a:r>
              <a:rPr lang="en-US" sz="2400" dirty="0" smtClean="0"/>
              <a:t>), apparent power (</a:t>
            </a:r>
            <a:r>
              <a:rPr lang="en-US" sz="2400" dirty="0" err="1" smtClean="0"/>
              <a:t>kVA</a:t>
            </a:r>
            <a:r>
              <a:rPr lang="en-US" sz="2400" dirty="0" smtClean="0"/>
              <a:t>, the product of </a:t>
            </a:r>
            <a:r>
              <a:rPr lang="en-US" sz="2400" dirty="0" err="1" smtClean="0"/>
              <a:t>rms</a:t>
            </a:r>
            <a:r>
              <a:rPr lang="en-US" sz="2400" dirty="0" smtClean="0"/>
              <a:t> voltage and current), reactive </a:t>
            </a:r>
            <a:r>
              <a:rPr lang="en-US" sz="2400" dirty="0" smtClean="0"/>
              <a:t>power (</a:t>
            </a:r>
            <a:r>
              <a:rPr lang="en-US" sz="2400" dirty="0" err="1" smtClean="0"/>
              <a:t>kVAR</a:t>
            </a:r>
            <a:r>
              <a:rPr lang="en-US" sz="2400" dirty="0" smtClean="0"/>
              <a:t>, the reactive component of apparent power caused by phase shift between </a:t>
            </a:r>
            <a:r>
              <a:rPr lang="en-US" sz="2400" dirty="0" smtClean="0"/>
              <a:t>AC current </a:t>
            </a:r>
            <a:r>
              <a:rPr lang="en-US" sz="2400" dirty="0" smtClean="0"/>
              <a:t>and voltage in inductors and capacitors), power factor (PF, the ratio of real </a:t>
            </a:r>
            <a:r>
              <a:rPr lang="en-US" sz="2400" dirty="0" smtClean="0"/>
              <a:t>power to </a:t>
            </a:r>
            <a:r>
              <a:rPr lang="en-US" sz="2400" dirty="0" smtClean="0"/>
              <a:t>apparent power for the total </a:t>
            </a:r>
            <a:r>
              <a:rPr lang="en-US" sz="2400" dirty="0" err="1" smtClean="0"/>
              <a:t>rms</a:t>
            </a:r>
            <a:r>
              <a:rPr lang="en-US" sz="2400" dirty="0" smtClean="0"/>
              <a:t> including harmonics), displacement power </a:t>
            </a:r>
            <a:r>
              <a:rPr lang="en-US" sz="2400" dirty="0" smtClean="0"/>
              <a:t>factor (DPF </a:t>
            </a:r>
            <a:r>
              <a:rPr lang="en-US" sz="2400" dirty="0" smtClean="0"/>
              <a:t>or </a:t>
            </a:r>
            <a:r>
              <a:rPr lang="en-US" sz="2400" dirty="0" err="1" smtClean="0"/>
              <a:t>cos</a:t>
            </a:r>
            <a:r>
              <a:rPr lang="en-US" sz="2400" dirty="0" smtClean="0"/>
              <a:t> ϕ, the ratio of real power to apparent power for fundamental), and the </a:t>
            </a:r>
            <a:r>
              <a:rPr lang="en-US" sz="2400" dirty="0" smtClean="0"/>
              <a:t>12/10 or </a:t>
            </a:r>
            <a:r>
              <a:rPr lang="en-US" sz="2400" dirty="0" smtClean="0"/>
              <a:t>180/150 cycle </a:t>
            </a:r>
            <a:r>
              <a:rPr lang="en-US" sz="2400" dirty="0" err="1" smtClean="0"/>
              <a:t>rms</a:t>
            </a:r>
            <a:r>
              <a:rPr lang="en-US" sz="2400" dirty="0" smtClean="0"/>
              <a:t> values of current and voltage.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Flicker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6934200" cy="4800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Flicker quantifies the luminance fluctuation of lamps caused by supply voltage variations.</a:t>
            </a:r>
          </a:p>
          <a:p>
            <a:r>
              <a:rPr lang="en-US" sz="2400" dirty="0" smtClean="0"/>
              <a:t>The algorithm behind the measurement meets EN61000-4-15 and is based on </a:t>
            </a:r>
            <a:r>
              <a:rPr lang="en-US" sz="2400" dirty="0" smtClean="0"/>
              <a:t>a perceptual </a:t>
            </a:r>
            <a:r>
              <a:rPr lang="en-US" sz="2400" dirty="0" smtClean="0"/>
              <a:t>model of the human eye / brain sensory system.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/>
              <a:t>Analyzer </a:t>
            </a:r>
            <a:r>
              <a:rPr lang="en-US" sz="2400" dirty="0" smtClean="0"/>
              <a:t>converts duration </a:t>
            </a:r>
            <a:r>
              <a:rPr lang="en-US" sz="2400" dirty="0" smtClean="0"/>
              <a:t>and magnitude of voltage variations into an ‘annoyance factor’ caused by </a:t>
            </a:r>
            <a:r>
              <a:rPr lang="en-US" sz="2400" dirty="0" smtClean="0"/>
              <a:t>the resulting </a:t>
            </a:r>
            <a:r>
              <a:rPr lang="en-US" sz="2400" dirty="0" smtClean="0"/>
              <a:t>flicker of a 60 W lamp. A high flicker reading means that most people </a:t>
            </a:r>
            <a:r>
              <a:rPr lang="en-US" sz="2400" dirty="0" smtClean="0"/>
              <a:t>would find </a:t>
            </a:r>
            <a:r>
              <a:rPr lang="en-US" sz="2400" dirty="0" smtClean="0"/>
              <a:t>the luminance changes irritating. The voltage variation can be relatively small.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76400"/>
            <a:ext cx="7162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Flicker meters.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Generally, these meters can be divided up into three sections. In </a:t>
            </a:r>
            <a:r>
              <a:rPr lang="en-US" dirty="0" smtClean="0"/>
              <a:t>the first </a:t>
            </a:r>
            <a:r>
              <a:rPr lang="en-US" dirty="0" smtClean="0"/>
              <a:t>section the input waveform is demodulated, thus removing </a:t>
            </a:r>
            <a:r>
              <a:rPr lang="en-US" dirty="0" smtClean="0"/>
              <a:t>the carrier </a:t>
            </a:r>
            <a:r>
              <a:rPr lang="en-US" dirty="0" smtClean="0"/>
              <a:t>signal. As a result of the demodulator, a dc offset and </a:t>
            </a:r>
            <a:r>
              <a:rPr lang="en-US" dirty="0" smtClean="0"/>
              <a:t>higher-frequency terms </a:t>
            </a:r>
            <a:r>
              <a:rPr lang="en-US" dirty="0" smtClean="0"/>
              <a:t>(sidebands) are produced.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second section </a:t>
            </a:r>
            <a:r>
              <a:rPr lang="en-US" dirty="0" smtClean="0"/>
              <a:t>removes these </a:t>
            </a:r>
            <a:r>
              <a:rPr lang="en-US" dirty="0" smtClean="0"/>
              <a:t>unwanted terms using filters, thus leaving only the </a:t>
            </a:r>
            <a:r>
              <a:rPr lang="en-US" dirty="0" smtClean="0"/>
              <a:t>modulating (flicker</a:t>
            </a:r>
            <a:r>
              <a:rPr lang="en-US" dirty="0" smtClean="0"/>
              <a:t>) signal remaining. The second section also consists of </a:t>
            </a:r>
            <a:r>
              <a:rPr lang="en-US" dirty="0" smtClean="0"/>
              <a:t>filters that </a:t>
            </a:r>
            <a:r>
              <a:rPr lang="en-US" dirty="0" smtClean="0"/>
              <a:t>weight the modulating signal according to the particular </a:t>
            </a:r>
            <a:r>
              <a:rPr lang="en-US" dirty="0" smtClean="0"/>
              <a:t>meter  specifications.</a:t>
            </a:r>
          </a:p>
          <a:p>
            <a:r>
              <a:rPr lang="en-US" dirty="0" smtClean="0"/>
              <a:t> </a:t>
            </a:r>
            <a:r>
              <a:rPr lang="en-US" dirty="0" smtClean="0"/>
              <a:t>The last section usually consists of a statistical </a:t>
            </a:r>
            <a:r>
              <a:rPr lang="en-US" dirty="0" smtClean="0"/>
              <a:t>analysis of </a:t>
            </a:r>
            <a:r>
              <a:rPr lang="en-US" dirty="0" smtClean="0"/>
              <a:t>the measured flicker.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019300" y="-876300"/>
            <a:ext cx="5257800" cy="899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Smart power quality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610600" cy="4953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All power quality measurement instruments previously described </a:t>
            </a:r>
            <a:r>
              <a:rPr lang="en-US" sz="2000" dirty="0" smtClean="0"/>
              <a:t>are designed </a:t>
            </a:r>
            <a:r>
              <a:rPr lang="en-US" sz="2000" dirty="0" smtClean="0"/>
              <a:t>to collect power quality data. Some instruments can send </a:t>
            </a:r>
            <a:r>
              <a:rPr lang="en-US" sz="2000" dirty="0" smtClean="0"/>
              <a:t>the data </a:t>
            </a:r>
            <a:r>
              <a:rPr lang="en-US" sz="2000" dirty="0" smtClean="0"/>
              <a:t>over a telecommunication line to a central processing location </a:t>
            </a:r>
            <a:r>
              <a:rPr lang="en-US" sz="2000" dirty="0" smtClean="0"/>
              <a:t>for analysis </a:t>
            </a:r>
            <a:r>
              <a:rPr lang="en-US" sz="2000" dirty="0" smtClean="0"/>
              <a:t>and interpretation. However, one common feature </a:t>
            </a:r>
            <a:r>
              <a:rPr lang="en-US" sz="2000" dirty="0" smtClean="0"/>
              <a:t>among these </a:t>
            </a:r>
            <a:r>
              <a:rPr lang="en-US" sz="2000" dirty="0" smtClean="0"/>
              <a:t>instruments is that they do not possess the capability to </a:t>
            </a:r>
            <a:r>
              <a:rPr lang="en-US" sz="2000" dirty="0" smtClean="0"/>
              <a:t>locally analyze</a:t>
            </a:r>
            <a:r>
              <a:rPr lang="en-US" sz="2000" dirty="0" smtClean="0"/>
              <a:t>, interpret, and determine what is happening in the power system.</a:t>
            </a:r>
          </a:p>
          <a:p>
            <a:r>
              <a:rPr lang="en-US" sz="2000" dirty="0" smtClean="0"/>
              <a:t>They simply record and transmit data for </a:t>
            </a:r>
            <a:r>
              <a:rPr lang="en-US" sz="2000" dirty="0" err="1" smtClean="0"/>
              <a:t>postprocessing</a:t>
            </a:r>
            <a:r>
              <a:rPr lang="en-US" sz="2000" dirty="0" smtClean="0"/>
              <a:t>. Since </a:t>
            </a:r>
            <a:r>
              <a:rPr lang="en-US" sz="2000" dirty="0" smtClean="0"/>
              <a:t>the conclusion of the EPRI DPQ project in Fall 1995, it </a:t>
            </a:r>
            <a:r>
              <a:rPr lang="en-US" sz="2000" dirty="0" smtClean="0"/>
              <a:t>was realized </a:t>
            </a:r>
            <a:r>
              <a:rPr lang="en-US" sz="2000" dirty="0" smtClean="0"/>
              <a:t>that these monitors, along with the monitoring practice </a:t>
            </a:r>
            <a:r>
              <a:rPr lang="en-US" sz="2000" dirty="0" smtClean="0"/>
              <a:t>previously described</a:t>
            </a:r>
            <a:r>
              <a:rPr lang="en-US" sz="2000" dirty="0" smtClean="0"/>
              <a:t>, were inadequate. An emerging trend in power </a:t>
            </a:r>
            <a:r>
              <a:rPr lang="en-US" sz="2000" dirty="0" smtClean="0"/>
              <a:t>quality monitoring </a:t>
            </a:r>
            <a:r>
              <a:rPr lang="en-US" sz="2000" dirty="0" smtClean="0"/>
              <a:t>practice is to collect the data, turn them into useful </a:t>
            </a:r>
            <a:r>
              <a:rPr lang="en-US" sz="2000" dirty="0" smtClean="0"/>
              <a:t>information, and </a:t>
            </a:r>
            <a:r>
              <a:rPr lang="en-US" sz="2000" dirty="0" smtClean="0"/>
              <a:t>disseminate it to users. All these processes take </a:t>
            </a:r>
            <a:r>
              <a:rPr lang="en-US" sz="2000" dirty="0" smtClean="0"/>
              <a:t>place within </a:t>
            </a:r>
            <a:r>
              <a:rPr lang="en-US" sz="2000" dirty="0" smtClean="0"/>
              <a:t>the instrument itself.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Infrared 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Infrared meters can be very valuable in detecting loose </a:t>
            </a:r>
            <a:r>
              <a:rPr lang="en-US" dirty="0" smtClean="0"/>
              <a:t>connections and </a:t>
            </a:r>
            <a:r>
              <a:rPr lang="en-US" dirty="0" smtClean="0"/>
              <a:t>overheating conductors. An annual procedure of checking </a:t>
            </a:r>
            <a:r>
              <a:rPr lang="en-US" dirty="0" smtClean="0"/>
              <a:t>the system </a:t>
            </a:r>
            <a:r>
              <a:rPr lang="en-US" dirty="0" smtClean="0"/>
              <a:t>in this manner can help prevent power quality problems </a:t>
            </a:r>
            <a:r>
              <a:rPr lang="en-US" dirty="0" smtClean="0"/>
              <a:t>due to </a:t>
            </a:r>
            <a:r>
              <a:rPr lang="en-US" dirty="0" smtClean="0"/>
              <a:t>arcing, bad connections, and overloaded conductors.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191000"/>
            <a:ext cx="8077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533400"/>
            <a:ext cx="79248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6447501" cy="1320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Harmonic analyzer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D:\Power Quality\124746_LB_00_FB.EPS_10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209800"/>
            <a:ext cx="39624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762000"/>
            <a:ext cx="84582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33400"/>
            <a:ext cx="8153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Fluke 434-II series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Power Quality </a:t>
            </a:r>
            <a:r>
              <a:rPr lang="en-US" dirty="0" err="1" smtClean="0">
                <a:solidFill>
                  <a:srgbClr val="FF0000"/>
                </a:solidFill>
              </a:rPr>
              <a:t>Analyser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47800" y="3352800"/>
            <a:ext cx="54197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1828800"/>
            <a:ext cx="8001000" cy="540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Connections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75342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9154" name="Picture 2" descr="D:\Power Quality\71VmT8kb-GL._SL1500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6447501" cy="3880773"/>
          </a:xfrm>
        </p:spPr>
        <p:txBody>
          <a:bodyPr/>
          <a:lstStyle/>
          <a:p>
            <a:r>
              <a:rPr lang="en-US" dirty="0" smtClean="0"/>
              <a:t>The Meter screen gives an overview of voltages and currents in all phases. Also frequency and Crest Factors are shown. The Crest Factor CF indicates the amount of distortion: a CF of 1.41 means no distortion and higher than 1.8 means high distortion.</a:t>
            </a:r>
          </a:p>
          <a:p>
            <a:r>
              <a:rPr lang="en-US" dirty="0" smtClean="0"/>
              <a:t>Use this screen to get a first impression of power </a:t>
            </a:r>
            <a:r>
              <a:rPr lang="en-US" dirty="0" err="1" smtClean="0"/>
              <a:t>syste</a:t>
            </a:r>
            <a:r>
              <a:rPr lang="en-US" dirty="0" smtClean="0"/>
              <a:t> performance before examining the system in detail with other measuring modes. The number of columns in the Meter screen depends on the power system configuration.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/>
            </a:r>
            <a:br>
              <a:rPr lang="en-US" b="1" i="1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VOLTS/AMPS/HERTZ Mode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Dips &amp; Swells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219200"/>
            <a:ext cx="8635999" cy="5638800"/>
          </a:xfrm>
        </p:spPr>
        <p:txBody>
          <a:bodyPr>
            <a:noAutofit/>
          </a:bodyPr>
          <a:lstStyle/>
          <a:p>
            <a:r>
              <a:rPr lang="en-US" sz="2000" dirty="0" smtClean="0"/>
              <a:t>Dips &amp; Swells records Dips, Interruptions, Rapid Voltage Changes, and Swells.</a:t>
            </a:r>
          </a:p>
          <a:p>
            <a:r>
              <a:rPr lang="en-US" sz="2000" dirty="0" smtClean="0"/>
              <a:t>Dips (Sags) and Swells are fast deviations from the normal voltage. Magnitude may </a:t>
            </a:r>
            <a:r>
              <a:rPr lang="en-US" sz="2000" dirty="0" smtClean="0"/>
              <a:t>be ten </a:t>
            </a:r>
            <a:r>
              <a:rPr lang="en-US" sz="2000" dirty="0" smtClean="0"/>
              <a:t>up to hundreds of volts. Duration may vary from a half cycle to a few seconds </a:t>
            </a:r>
            <a:r>
              <a:rPr lang="en-US" sz="2000" dirty="0" smtClean="0"/>
              <a:t>as defined </a:t>
            </a:r>
            <a:r>
              <a:rPr lang="en-US" sz="2000" dirty="0" smtClean="0"/>
              <a:t>in EN61000-4-30. The Analyzer allows you to choose nominal or </a:t>
            </a:r>
            <a:r>
              <a:rPr lang="en-US" sz="2000" dirty="0" smtClean="0"/>
              <a:t>sliding reference </a:t>
            </a:r>
            <a:r>
              <a:rPr lang="en-US" sz="2000" dirty="0" smtClean="0"/>
              <a:t>voltage. A sliding reference voltage uses measured values filtered with a </a:t>
            </a:r>
            <a:r>
              <a:rPr lang="en-US" sz="2000" dirty="0" smtClean="0"/>
              <a:t>1- minute </a:t>
            </a:r>
            <a:r>
              <a:rPr lang="en-US" sz="2000" dirty="0" smtClean="0"/>
              <a:t>time constant.</a:t>
            </a:r>
          </a:p>
          <a:p>
            <a:r>
              <a:rPr lang="en-US" sz="2000" dirty="0" smtClean="0"/>
              <a:t>During a dip the voltage drops; during a swell the voltage rises. In three phase systems </a:t>
            </a:r>
            <a:r>
              <a:rPr lang="en-US" sz="2000" dirty="0" smtClean="0"/>
              <a:t>a dip </a:t>
            </a:r>
            <a:r>
              <a:rPr lang="en-US" sz="2000" dirty="0" smtClean="0"/>
              <a:t>begins when the voltage on one or more phases drops below the dip threshold </a:t>
            </a:r>
            <a:r>
              <a:rPr lang="en-US" sz="2000" dirty="0" smtClean="0"/>
              <a:t>and ends </a:t>
            </a:r>
            <a:r>
              <a:rPr lang="en-US" sz="2000" dirty="0" smtClean="0"/>
              <a:t>when all phases are equal to or above the dip threshold plus hysteresis. The </a:t>
            </a:r>
            <a:r>
              <a:rPr lang="en-US" sz="2000" dirty="0" smtClean="0"/>
              <a:t>trigger conditions </a:t>
            </a:r>
            <a:r>
              <a:rPr lang="en-US" sz="2000" dirty="0" smtClean="0"/>
              <a:t>for dips and swells are threshold and hysteresis. Dips and swells </a:t>
            </a:r>
            <a:r>
              <a:rPr lang="en-US" sz="2000" dirty="0" smtClean="0"/>
              <a:t>are characterized </a:t>
            </a:r>
            <a:r>
              <a:rPr lang="en-US" sz="2000" dirty="0" smtClean="0"/>
              <a:t>by duration, magnitude, and time of occurrence. Figure 9-1 and 9-2 </a:t>
            </a:r>
            <a:r>
              <a:rPr lang="en-US" sz="2000" dirty="0" smtClean="0"/>
              <a:t>explain this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9144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tf00001240</Template>
  <TotalTime>2925</TotalTime>
  <Words>875</Words>
  <Application>Microsoft Office PowerPoint</Application>
  <PresentationFormat>On-screen Show (4:3)</PresentationFormat>
  <Paragraphs>32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Facet</vt:lpstr>
      <vt:lpstr>Unit No.6  </vt:lpstr>
      <vt:lpstr>Harmonic analyzer</vt:lpstr>
      <vt:lpstr>Fluke 434-II series Power Quality Analyser </vt:lpstr>
      <vt:lpstr>Connections</vt:lpstr>
      <vt:lpstr>Slide 5</vt:lpstr>
      <vt:lpstr> VOLTS/AMPS/HERTZ Mode</vt:lpstr>
      <vt:lpstr>Dips &amp; Swells</vt:lpstr>
      <vt:lpstr>Slide 8</vt:lpstr>
      <vt:lpstr>Slide 9</vt:lpstr>
      <vt:lpstr>Harmonics</vt:lpstr>
      <vt:lpstr>Power &amp; Energy</vt:lpstr>
      <vt:lpstr>Slide 12</vt:lpstr>
      <vt:lpstr>Flicker</vt:lpstr>
      <vt:lpstr>Slide 14</vt:lpstr>
      <vt:lpstr>Flicker meters.</vt:lpstr>
      <vt:lpstr>Slide 16</vt:lpstr>
      <vt:lpstr>Smart power quality monitors</vt:lpstr>
      <vt:lpstr>Infrared meters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No.4</dc:title>
  <dc:creator>ELECT</dc:creator>
  <cp:lastModifiedBy>ELECT</cp:lastModifiedBy>
  <cp:revision>227</cp:revision>
  <dcterms:created xsi:type="dcterms:W3CDTF">2017-08-08T02:38:43Z</dcterms:created>
  <dcterms:modified xsi:type="dcterms:W3CDTF">2017-09-26T08:16:19Z</dcterms:modified>
</cp:coreProperties>
</file>